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1"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Lst>
  <p:sldSz cy="5143500" cx="9144000"/>
  <p:notesSz cx="6858000" cy="9144000"/>
  <p:embeddedFontLst>
    <p:embeddedFont>
      <p:font typeface="Nunito Sans"/>
      <p:regular r:id="rId20"/>
      <p:bold r:id="rId21"/>
      <p:italic r:id="rId22"/>
      <p:boldItalic r:id="rId2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8A07622B-7D99-48A6-958D-52C2A00107B8}">
  <a:tblStyle styleId="{8A07622B-7D99-48A6-958D-52C2A00107B8}"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CF731DDC-17C3-4FCE-B60B-CB56BCEBCBC7}" styleName="Table_1">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8431FB5C-2FFC-4E8B-9D9D-0D51A38DB3C7}" styleName="Table_2">
    <a:wholeTbl>
      <a:tcTxStyle b="off" i="off">
        <a:font>
          <a:latin typeface="Calibri"/>
          <a:ea typeface="Calibri"/>
          <a:cs typeface="Calibri"/>
        </a:font>
        <a:srgbClr val="000000"/>
      </a:tcTxStyle>
      <a:tcStyle>
        <a:tcBdr>
          <a:left>
            <a:ln cap="flat" cmpd="sng" w="12700">
              <a:solidFill>
                <a:srgbClr val="FFFFFF"/>
              </a:solidFill>
              <a:prstDash val="solid"/>
              <a:round/>
              <a:headEnd len="sm" w="sm" type="none"/>
              <a:tailEnd len="sm" w="sm" type="none"/>
            </a:ln>
          </a:left>
          <a:right>
            <a:ln cap="flat" cmpd="sng" w="12700">
              <a:solidFill>
                <a:srgbClr val="FFFFFF"/>
              </a:solidFill>
              <a:prstDash val="solid"/>
              <a:round/>
              <a:headEnd len="sm" w="sm" type="none"/>
              <a:tailEnd len="sm" w="sm" type="none"/>
            </a:ln>
          </a:right>
          <a:top>
            <a:ln cap="flat" cmpd="sng" w="12700">
              <a:solidFill>
                <a:srgbClr val="FFFFFF"/>
              </a:solidFill>
              <a:prstDash val="solid"/>
              <a:round/>
              <a:headEnd len="sm" w="sm" type="none"/>
              <a:tailEnd len="sm" w="sm" type="none"/>
            </a:ln>
          </a:top>
          <a:bottom>
            <a:ln cap="flat" cmpd="sng" w="12700">
              <a:solidFill>
                <a:srgbClr val="FFFFFF"/>
              </a:solidFill>
              <a:prstDash val="solid"/>
              <a:round/>
              <a:headEnd len="sm" w="sm" type="none"/>
              <a:tailEnd len="sm" w="sm" type="none"/>
            </a:ln>
          </a:bottom>
          <a:insideH>
            <a:ln cap="flat" cmpd="sng" w="12700">
              <a:solidFill>
                <a:srgbClr val="FFFFFF"/>
              </a:solidFill>
              <a:prstDash val="solid"/>
              <a:round/>
              <a:headEnd len="sm" w="sm" type="none"/>
              <a:tailEnd len="sm" w="sm" type="none"/>
            </a:ln>
          </a:insideH>
          <a:insideV>
            <a:ln cap="flat" cmpd="sng" w="12700">
              <a:solidFill>
                <a:srgbClr val="FFFFFF"/>
              </a:solidFill>
              <a:prstDash val="solid"/>
              <a:round/>
              <a:headEnd len="sm" w="sm" type="none"/>
              <a:tailEnd len="sm" w="sm" type="none"/>
            </a:ln>
          </a:insideV>
        </a:tcBdr>
        <a:fill>
          <a:solidFill>
            <a:srgbClr val="E8EBF5"/>
          </a:solidFill>
        </a:fill>
      </a:tcStyle>
    </a:wholeTbl>
    <a:band1H>
      <a:tcTxStyle/>
      <a:tcStyle>
        <a:fill>
          <a:solidFill>
            <a:srgbClr val="CDD4EA"/>
          </a:solidFill>
        </a:fill>
      </a:tcStyle>
    </a:band1H>
    <a:band2H>
      <a:tcTxStyle/>
    </a:band2H>
    <a:band1V>
      <a:tcTxStyle/>
      <a:tcStyle>
        <a:fill>
          <a:solidFill>
            <a:srgbClr val="CDD4EA"/>
          </a:solidFill>
        </a:fill>
      </a:tcStyle>
    </a:band1V>
    <a:band2V>
      <a:tcTxStyle/>
    </a:band2V>
    <a:lastCol>
      <a:tcTxStyle b="on" i="off">
        <a:font>
          <a:latin typeface="Calibri"/>
          <a:ea typeface="Calibri"/>
          <a:cs typeface="Calibri"/>
        </a:font>
        <a:srgbClr val="FFFFFF"/>
      </a:tcTxStyle>
      <a:tcStyle>
        <a:fill>
          <a:solidFill>
            <a:srgbClr val="4472C4"/>
          </a:solidFill>
        </a:fill>
      </a:tcStyle>
    </a:lastCol>
    <a:firstCol>
      <a:tcTxStyle b="on" i="off">
        <a:font>
          <a:latin typeface="Calibri"/>
          <a:ea typeface="Calibri"/>
          <a:cs typeface="Calibri"/>
        </a:font>
        <a:srgbClr val="FFFFFF"/>
      </a:tcTxStyle>
      <a:tcStyle>
        <a:fill>
          <a:solidFill>
            <a:srgbClr val="4472C4"/>
          </a:solidFill>
        </a:fill>
      </a:tcStyle>
    </a:firstCol>
    <a:lastRow>
      <a:tcTxStyle b="on" i="off">
        <a:font>
          <a:latin typeface="Calibri"/>
          <a:ea typeface="Calibri"/>
          <a:cs typeface="Calibri"/>
        </a:font>
        <a:srgbClr val="FFFFFF"/>
      </a:tcTxStyle>
      <a:tcStyle>
        <a:tcBdr>
          <a:top>
            <a:ln cap="flat" cmpd="sng" w="38100">
              <a:solidFill>
                <a:srgbClr val="FFFFFF"/>
              </a:solidFill>
              <a:prstDash val="solid"/>
              <a:round/>
              <a:headEnd len="sm" w="sm" type="none"/>
              <a:tailEnd len="sm" w="sm" type="none"/>
            </a:ln>
          </a:top>
        </a:tcBdr>
        <a:fill>
          <a:solidFill>
            <a:srgbClr val="4472C4"/>
          </a:solidFill>
        </a:fill>
      </a:tcStyle>
    </a:lastRow>
    <a:seCell>
      <a:tcTxStyle/>
    </a:seCell>
    <a:swCell>
      <a:tcTxStyle/>
    </a:swCell>
    <a:firstRow>
      <a:tcTxStyle b="on" i="off">
        <a:font>
          <a:latin typeface="Calibri"/>
          <a:ea typeface="Calibri"/>
          <a:cs typeface="Calibri"/>
        </a:font>
        <a:srgbClr val="FFFFFF"/>
      </a:tcTxStyle>
      <a:tcStyle>
        <a:tcBdr>
          <a:bottom>
            <a:ln cap="flat" cmpd="sng" w="38100">
              <a:solidFill>
                <a:srgbClr val="FFFFFF"/>
              </a:solidFill>
              <a:prstDash val="solid"/>
              <a:round/>
              <a:headEnd len="sm" w="sm" type="none"/>
              <a:tailEnd len="sm" w="sm" type="none"/>
            </a:ln>
          </a:bottom>
        </a:tcBdr>
        <a:fill>
          <a:solidFill>
            <a:srgbClr val="4472C4"/>
          </a:solidFill>
        </a:fill>
      </a:tc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NunitoSans-regular.fntdata"/><Relationship Id="rId11" Type="http://schemas.openxmlformats.org/officeDocument/2006/relationships/slide" Target="slides/slide5.xml"/><Relationship Id="rId22" Type="http://schemas.openxmlformats.org/officeDocument/2006/relationships/font" Target="fonts/NunitoSans-italic.fntdata"/><Relationship Id="rId10" Type="http://schemas.openxmlformats.org/officeDocument/2006/relationships/slide" Target="slides/slide4.xml"/><Relationship Id="rId21" Type="http://schemas.openxmlformats.org/officeDocument/2006/relationships/font" Target="fonts/NunitoSans-bold.fntdata"/><Relationship Id="rId13" Type="http://schemas.openxmlformats.org/officeDocument/2006/relationships/slide" Target="slides/slide7.xml"/><Relationship Id="rId12" Type="http://schemas.openxmlformats.org/officeDocument/2006/relationships/slide" Target="slides/slide6.xml"/><Relationship Id="rId23" Type="http://schemas.openxmlformats.org/officeDocument/2006/relationships/font" Target="fonts/NunitoSans-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5" Type="http://schemas.openxmlformats.org/officeDocument/2006/relationships/slideMaster" Target="slideMasters/slideMaster1.xml"/><Relationship Id="rId19" Type="http://schemas.openxmlformats.org/officeDocument/2006/relationships/slide" Target="slides/slide13.xml"/><Relationship Id="rId6" Type="http://schemas.openxmlformats.org/officeDocument/2006/relationships/notesMaster" Target="notesMasters/notesMaster1.xml"/><Relationship Id="rId18" Type="http://schemas.openxmlformats.org/officeDocument/2006/relationships/slide" Target="slides/slide12.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gd9c7bf38d3_0_1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7" name="Google Shape;67;gd9c7bf38d3_0_11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 name="Shape 190"/>
        <p:cNvGrpSpPr/>
        <p:nvPr/>
      </p:nvGrpSpPr>
      <p:grpSpPr>
        <a:xfrm>
          <a:off x="0" y="0"/>
          <a:ext cx="0" cy="0"/>
          <a:chOff x="0" y="0"/>
          <a:chExt cx="0" cy="0"/>
        </a:xfrm>
      </p:grpSpPr>
      <p:sp>
        <p:nvSpPr>
          <p:cNvPr id="191" name="Google Shape;191;g10b2c0fb945_0_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92" name="Google Shape;192;g10b2c0fb945_0_7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6" name="Shape 206"/>
        <p:cNvGrpSpPr/>
        <p:nvPr/>
      </p:nvGrpSpPr>
      <p:grpSpPr>
        <a:xfrm>
          <a:off x="0" y="0"/>
          <a:ext cx="0" cy="0"/>
          <a:chOff x="0" y="0"/>
          <a:chExt cx="0" cy="0"/>
        </a:xfrm>
      </p:grpSpPr>
      <p:sp>
        <p:nvSpPr>
          <p:cNvPr id="207" name="Google Shape;207;g126e5e1adba_0_8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08" name="Google Shape;208;g126e5e1adba_0_89: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0" name="Shape 230"/>
        <p:cNvGrpSpPr/>
        <p:nvPr/>
      </p:nvGrpSpPr>
      <p:grpSpPr>
        <a:xfrm>
          <a:off x="0" y="0"/>
          <a:ext cx="0" cy="0"/>
          <a:chOff x="0" y="0"/>
          <a:chExt cx="0" cy="0"/>
        </a:xfrm>
      </p:grpSpPr>
      <p:sp>
        <p:nvSpPr>
          <p:cNvPr id="231" name="Google Shape;231;g10b2c0fb945_0_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32" name="Google Shape;232;g10b2c0fb945_0_8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0" name="Shape 250"/>
        <p:cNvGrpSpPr/>
        <p:nvPr/>
      </p:nvGrpSpPr>
      <p:grpSpPr>
        <a:xfrm>
          <a:off x="0" y="0"/>
          <a:ext cx="0" cy="0"/>
          <a:chOff x="0" y="0"/>
          <a:chExt cx="0" cy="0"/>
        </a:xfrm>
      </p:grpSpPr>
      <p:sp>
        <p:nvSpPr>
          <p:cNvPr id="251" name="Google Shape;251;g126e5e1adba_0_10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52" name="Google Shape;252;g126e5e1adba_0_10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dcbf4ee84e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dcbf4ee84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g10b2c0fb945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8" name="Google Shape;78;g10b2c0fb94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gd9c7bf38d3_0_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4" name="Google Shape;84;gd9c7bf38d3_0_9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g126e5e1adba_0_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0" name="Google Shape;100;g126e5e1adba_0_4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 name="Shape 118"/>
        <p:cNvGrpSpPr/>
        <p:nvPr/>
      </p:nvGrpSpPr>
      <p:grpSpPr>
        <a:xfrm>
          <a:off x="0" y="0"/>
          <a:ext cx="0" cy="0"/>
          <a:chOff x="0" y="0"/>
          <a:chExt cx="0" cy="0"/>
        </a:xfrm>
      </p:grpSpPr>
      <p:sp>
        <p:nvSpPr>
          <p:cNvPr id="119" name="Google Shape;119;g10b2c0fb945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0" name="Google Shape;120;g10b2c0fb945_0_6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 name="Shape 134"/>
        <p:cNvGrpSpPr/>
        <p:nvPr/>
      </p:nvGrpSpPr>
      <p:grpSpPr>
        <a:xfrm>
          <a:off x="0" y="0"/>
          <a:ext cx="0" cy="0"/>
          <a:chOff x="0" y="0"/>
          <a:chExt cx="0" cy="0"/>
        </a:xfrm>
      </p:grpSpPr>
      <p:sp>
        <p:nvSpPr>
          <p:cNvPr id="135" name="Google Shape;135;g126e5e1adba_0_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6" name="Google Shape;136;g126e5e1adba_0_59: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 name="Shape 154"/>
        <p:cNvGrpSpPr/>
        <p:nvPr/>
      </p:nvGrpSpPr>
      <p:grpSpPr>
        <a:xfrm>
          <a:off x="0" y="0"/>
          <a:ext cx="0" cy="0"/>
          <a:chOff x="0" y="0"/>
          <a:chExt cx="0" cy="0"/>
        </a:xfrm>
      </p:grpSpPr>
      <p:sp>
        <p:nvSpPr>
          <p:cNvPr id="155" name="Google Shape;155;g10b2c0fb945_0_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6" name="Google Shape;156;g10b2c0fb945_0_7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0" name="Shape 170"/>
        <p:cNvGrpSpPr/>
        <p:nvPr/>
      </p:nvGrpSpPr>
      <p:grpSpPr>
        <a:xfrm>
          <a:off x="0" y="0"/>
          <a:ext cx="0" cy="0"/>
          <a:chOff x="0" y="0"/>
          <a:chExt cx="0" cy="0"/>
        </a:xfrm>
      </p:grpSpPr>
      <p:sp>
        <p:nvSpPr>
          <p:cNvPr id="171" name="Google Shape;171;g126e5e1adba_0_7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72" name="Google Shape;172;g126e5e1adba_0_74: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
        <p:nvSpPr>
          <p:cNvPr id="11" name="Google Shape;11;p2"/>
          <p:cNvSpPr/>
          <p:nvPr/>
        </p:nvSpPr>
        <p:spPr>
          <a:xfrm>
            <a:off x="0" y="150"/>
            <a:ext cx="9144000" cy="51435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txBox="1"/>
          <p:nvPr/>
        </p:nvSpPr>
        <p:spPr>
          <a:xfrm>
            <a:off x="-150" y="2390000"/>
            <a:ext cx="9144000" cy="790800"/>
          </a:xfrm>
          <a:prstGeom prst="rect">
            <a:avLst/>
          </a:prstGeom>
          <a:noFill/>
          <a:ln>
            <a:noFill/>
          </a:ln>
        </p:spPr>
        <p:txBody>
          <a:bodyPr anchorCtr="0" anchor="b" bIns="34275" lIns="68575" spcFirstLastPara="1" rIns="68575" wrap="square" tIns="34275">
            <a:normAutofit/>
          </a:bodyPr>
          <a:lstStyle/>
          <a:p>
            <a:pPr indent="0" lvl="0" marL="0" rtl="0" algn="ctr">
              <a:lnSpc>
                <a:spcPct val="90000"/>
              </a:lnSpc>
              <a:spcBef>
                <a:spcPts val="0"/>
              </a:spcBef>
              <a:spcAft>
                <a:spcPts val="0"/>
              </a:spcAft>
              <a:buClr>
                <a:schemeClr val="dk1"/>
              </a:buClr>
              <a:buSzPts val="4500"/>
              <a:buFont typeface="Calibri"/>
              <a:buNone/>
            </a:pPr>
            <a:r>
              <a:rPr b="1" lang="en-GB" sz="5000">
                <a:solidFill>
                  <a:srgbClr val="FFFFFF"/>
                </a:solidFill>
                <a:latin typeface="Nunito Sans"/>
                <a:ea typeface="Nunito Sans"/>
                <a:cs typeface="Nunito Sans"/>
                <a:sym typeface="Nunito Sans"/>
              </a:rPr>
              <a:t>Fluent in Five</a:t>
            </a:r>
            <a:endParaRPr b="1" sz="5000">
              <a:solidFill>
                <a:srgbClr val="FFFFFF"/>
              </a:solidFill>
              <a:latin typeface="Nunito Sans"/>
              <a:ea typeface="Nunito Sans"/>
              <a:cs typeface="Nunito Sans"/>
              <a:sym typeface="Nunito Sans"/>
            </a:endParaRPr>
          </a:p>
        </p:txBody>
      </p:sp>
      <p:sp>
        <p:nvSpPr>
          <p:cNvPr id="13" name="Google Shape;13;p2"/>
          <p:cNvSpPr txBox="1"/>
          <p:nvPr/>
        </p:nvSpPr>
        <p:spPr>
          <a:xfrm>
            <a:off x="0" y="3380300"/>
            <a:ext cx="9144000" cy="594600"/>
          </a:xfrm>
          <a:prstGeom prst="rect">
            <a:avLst/>
          </a:prstGeom>
          <a:noFill/>
          <a:ln>
            <a:noFill/>
          </a:ln>
        </p:spPr>
        <p:txBody>
          <a:bodyPr anchorCtr="0" anchor="t" bIns="34275" lIns="68575" spcFirstLastPara="1" rIns="68575" wrap="square" tIns="34275">
            <a:normAutofit fontScale="55000" lnSpcReduction="20000"/>
          </a:bodyPr>
          <a:lstStyle/>
          <a:p>
            <a:pPr indent="0" lvl="0" marL="0" rtl="0" algn="ctr">
              <a:lnSpc>
                <a:spcPct val="90000"/>
              </a:lnSpc>
              <a:spcBef>
                <a:spcPts val="0"/>
              </a:spcBef>
              <a:spcAft>
                <a:spcPts val="0"/>
              </a:spcAft>
              <a:buClr>
                <a:schemeClr val="dk1"/>
              </a:buClr>
              <a:buSzPct val="62068"/>
              <a:buNone/>
            </a:pPr>
            <a:r>
              <a:rPr lang="en-GB" sz="2900">
                <a:solidFill>
                  <a:srgbClr val="FFFFFF"/>
                </a:solidFill>
                <a:latin typeface="Nunito Sans"/>
                <a:ea typeface="Nunito Sans"/>
                <a:cs typeface="Nunito Sans"/>
                <a:sym typeface="Nunito Sans"/>
              </a:rPr>
              <a:t>KS3 YEAR 9</a:t>
            </a:r>
            <a:endParaRPr sz="2900">
              <a:solidFill>
                <a:srgbClr val="FFFFFF"/>
              </a:solidFill>
              <a:latin typeface="Nunito Sans"/>
              <a:ea typeface="Nunito Sans"/>
              <a:cs typeface="Nunito Sans"/>
              <a:sym typeface="Nunito Sans"/>
            </a:endParaRPr>
          </a:p>
          <a:p>
            <a:pPr indent="0" lvl="0" marL="0" rtl="0" algn="ctr">
              <a:lnSpc>
                <a:spcPct val="90000"/>
              </a:lnSpc>
              <a:spcBef>
                <a:spcPts val="0"/>
              </a:spcBef>
              <a:spcAft>
                <a:spcPts val="0"/>
              </a:spcAft>
              <a:buClr>
                <a:schemeClr val="dk1"/>
              </a:buClr>
              <a:buSzPct val="62068"/>
              <a:buNone/>
            </a:pPr>
            <a:r>
              <a:t/>
            </a:r>
            <a:endParaRPr sz="2900">
              <a:solidFill>
                <a:srgbClr val="FFFFFF"/>
              </a:solidFill>
              <a:latin typeface="Nunito Sans"/>
              <a:ea typeface="Nunito Sans"/>
              <a:cs typeface="Nunito Sans"/>
              <a:sym typeface="Nunito Sans"/>
            </a:endParaRPr>
          </a:p>
          <a:p>
            <a:pPr indent="0" lvl="0" marL="0" rtl="0" algn="ctr">
              <a:lnSpc>
                <a:spcPct val="90000"/>
              </a:lnSpc>
              <a:spcBef>
                <a:spcPts val="0"/>
              </a:spcBef>
              <a:spcAft>
                <a:spcPts val="0"/>
              </a:spcAft>
              <a:buClr>
                <a:schemeClr val="dk1"/>
              </a:buClr>
              <a:buSzPct val="62068"/>
              <a:buNone/>
            </a:pPr>
            <a:r>
              <a:rPr lang="en-GB" sz="2900">
                <a:solidFill>
                  <a:schemeClr val="lt1"/>
                </a:solidFill>
                <a:latin typeface="Nunito Sans"/>
                <a:ea typeface="Nunito Sans"/>
                <a:cs typeface="Nunito Sans"/>
                <a:sym typeface="Nunito Sans"/>
              </a:rPr>
              <a:t>SPRING TERM </a:t>
            </a:r>
            <a:endParaRPr>
              <a:solidFill>
                <a:srgbClr val="FFFFFF"/>
              </a:solidFill>
              <a:latin typeface="Nunito Sans"/>
              <a:ea typeface="Nunito Sans"/>
              <a:cs typeface="Nunito Sans"/>
              <a:sym typeface="Nunito Sans"/>
            </a:endParaRPr>
          </a:p>
        </p:txBody>
      </p:sp>
      <p:sp>
        <p:nvSpPr>
          <p:cNvPr id="14" name="Google Shape;14;p2"/>
          <p:cNvSpPr/>
          <p:nvPr/>
        </p:nvSpPr>
        <p:spPr>
          <a:xfrm>
            <a:off x="3762450" y="571400"/>
            <a:ext cx="1619100" cy="16191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5" name="Google Shape;15;p2"/>
          <p:cNvPicPr preferRelativeResize="0"/>
          <p:nvPr/>
        </p:nvPicPr>
        <p:blipFill>
          <a:blip r:embed="rId2">
            <a:alphaModFix/>
          </a:blip>
          <a:stretch>
            <a:fillRect/>
          </a:stretch>
        </p:blipFill>
        <p:spPr>
          <a:xfrm>
            <a:off x="4066175" y="934944"/>
            <a:ext cx="1011651" cy="892000"/>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50" name="Shape 50"/>
        <p:cNvGrpSpPr/>
        <p:nvPr/>
      </p:nvGrpSpPr>
      <p:grpSpPr>
        <a:xfrm>
          <a:off x="0" y="0"/>
          <a:ext cx="0" cy="0"/>
          <a:chOff x="0" y="0"/>
          <a:chExt cx="0" cy="0"/>
        </a:xfrm>
      </p:grpSpPr>
      <p:sp>
        <p:nvSpPr>
          <p:cNvPr id="51" name="Google Shape;51;p11"/>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52" name="Google Shape;52;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53" name="Shape 53"/>
        <p:cNvGrpSpPr/>
        <p:nvPr/>
      </p:nvGrpSpPr>
      <p:grpSpPr>
        <a:xfrm>
          <a:off x="0" y="0"/>
          <a:ext cx="0" cy="0"/>
          <a:chOff x="0" y="0"/>
          <a:chExt cx="0" cy="0"/>
        </a:xfrm>
      </p:grpSpPr>
      <p:sp>
        <p:nvSpPr>
          <p:cNvPr id="54" name="Google Shape;54;p12"/>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55" name="Google Shape;55;p12"/>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56" name="Google Shape;56;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7" name="Shape 57"/>
        <p:cNvGrpSpPr/>
        <p:nvPr/>
      </p:nvGrpSpPr>
      <p:grpSpPr>
        <a:xfrm>
          <a:off x="0" y="0"/>
          <a:ext cx="0" cy="0"/>
          <a:chOff x="0" y="0"/>
          <a:chExt cx="0" cy="0"/>
        </a:xfrm>
      </p:grpSpPr>
      <p:sp>
        <p:nvSpPr>
          <p:cNvPr id="58" name="Google Shape;58;p1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59" name="Shape 59"/>
        <p:cNvGrpSpPr/>
        <p:nvPr/>
      </p:nvGrpSpPr>
      <p:grpSpPr>
        <a:xfrm>
          <a:off x="0" y="0"/>
          <a:ext cx="0" cy="0"/>
          <a:chOff x="0" y="0"/>
          <a:chExt cx="0" cy="0"/>
        </a:xfrm>
      </p:grpSpPr>
      <p:sp>
        <p:nvSpPr>
          <p:cNvPr id="60" name="Google Shape;60;p14"/>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rmAutofit/>
          </a:bodyPr>
          <a:lstStyle>
            <a:lvl1pPr lvl="0" rtl="0" algn="l">
              <a:lnSpc>
                <a:spcPct val="90000"/>
              </a:lnSpc>
              <a:spcBef>
                <a:spcPts val="0"/>
              </a:spcBef>
              <a:spcAft>
                <a:spcPts val="0"/>
              </a:spcAft>
              <a:buClr>
                <a:schemeClr val="dk1"/>
              </a:buClr>
              <a:buSzPts val="14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61" name="Google Shape;61;p14"/>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rmAutofit/>
          </a:bodyPr>
          <a:lstStyle>
            <a:lvl1pPr indent="-317500" lvl="0" marL="457200" rtl="0" algn="l">
              <a:lnSpc>
                <a:spcPct val="90000"/>
              </a:lnSpc>
              <a:spcBef>
                <a:spcPts val="800"/>
              </a:spcBef>
              <a:spcAft>
                <a:spcPts val="0"/>
              </a:spcAft>
              <a:buClr>
                <a:schemeClr val="dk1"/>
              </a:buClr>
              <a:buSzPts val="1400"/>
              <a:buChar char="●"/>
              <a:defRPr/>
            </a:lvl1pPr>
            <a:lvl2pPr indent="-317500" lvl="1" marL="914400" rtl="0" algn="l">
              <a:lnSpc>
                <a:spcPct val="90000"/>
              </a:lnSpc>
              <a:spcBef>
                <a:spcPts val="1200"/>
              </a:spcBef>
              <a:spcAft>
                <a:spcPts val="0"/>
              </a:spcAft>
              <a:buClr>
                <a:schemeClr val="dk1"/>
              </a:buClr>
              <a:buSzPts val="1400"/>
              <a:buChar char="○"/>
              <a:defRPr/>
            </a:lvl2pPr>
            <a:lvl3pPr indent="-317500" lvl="2" marL="1371600" rtl="0" algn="l">
              <a:lnSpc>
                <a:spcPct val="90000"/>
              </a:lnSpc>
              <a:spcBef>
                <a:spcPts val="1200"/>
              </a:spcBef>
              <a:spcAft>
                <a:spcPts val="0"/>
              </a:spcAft>
              <a:buClr>
                <a:schemeClr val="dk1"/>
              </a:buClr>
              <a:buSzPts val="1400"/>
              <a:buChar char="■"/>
              <a:defRPr/>
            </a:lvl3pPr>
            <a:lvl4pPr indent="-317500" lvl="3" marL="1828800" rtl="0" algn="l">
              <a:lnSpc>
                <a:spcPct val="90000"/>
              </a:lnSpc>
              <a:spcBef>
                <a:spcPts val="1200"/>
              </a:spcBef>
              <a:spcAft>
                <a:spcPts val="0"/>
              </a:spcAft>
              <a:buClr>
                <a:schemeClr val="dk1"/>
              </a:buClr>
              <a:buSzPts val="1400"/>
              <a:buChar char="●"/>
              <a:defRPr/>
            </a:lvl4pPr>
            <a:lvl5pPr indent="-317500" lvl="4" marL="2286000" rtl="0" algn="l">
              <a:lnSpc>
                <a:spcPct val="90000"/>
              </a:lnSpc>
              <a:spcBef>
                <a:spcPts val="1200"/>
              </a:spcBef>
              <a:spcAft>
                <a:spcPts val="0"/>
              </a:spcAft>
              <a:buClr>
                <a:schemeClr val="dk1"/>
              </a:buClr>
              <a:buSzPts val="1400"/>
              <a:buChar char="○"/>
              <a:defRPr/>
            </a:lvl5pPr>
            <a:lvl6pPr indent="-317500" lvl="5" marL="2743200" rtl="0" algn="l">
              <a:lnSpc>
                <a:spcPct val="90000"/>
              </a:lnSpc>
              <a:spcBef>
                <a:spcPts val="1200"/>
              </a:spcBef>
              <a:spcAft>
                <a:spcPts val="0"/>
              </a:spcAft>
              <a:buClr>
                <a:schemeClr val="dk1"/>
              </a:buClr>
              <a:buSzPts val="1400"/>
              <a:buChar char="■"/>
              <a:defRPr/>
            </a:lvl6pPr>
            <a:lvl7pPr indent="-317500" lvl="6" marL="3200400" rtl="0" algn="l">
              <a:lnSpc>
                <a:spcPct val="90000"/>
              </a:lnSpc>
              <a:spcBef>
                <a:spcPts val="1200"/>
              </a:spcBef>
              <a:spcAft>
                <a:spcPts val="0"/>
              </a:spcAft>
              <a:buClr>
                <a:schemeClr val="dk1"/>
              </a:buClr>
              <a:buSzPts val="1400"/>
              <a:buChar char="●"/>
              <a:defRPr/>
            </a:lvl7pPr>
            <a:lvl8pPr indent="-317500" lvl="7" marL="3657600" rtl="0" algn="l">
              <a:lnSpc>
                <a:spcPct val="90000"/>
              </a:lnSpc>
              <a:spcBef>
                <a:spcPts val="1200"/>
              </a:spcBef>
              <a:spcAft>
                <a:spcPts val="0"/>
              </a:spcAft>
              <a:buClr>
                <a:schemeClr val="dk1"/>
              </a:buClr>
              <a:buSzPts val="1400"/>
              <a:buChar char="○"/>
              <a:defRPr/>
            </a:lvl8pPr>
            <a:lvl9pPr indent="-317500" lvl="8" marL="4114800" rtl="0" algn="l">
              <a:lnSpc>
                <a:spcPct val="90000"/>
              </a:lnSpc>
              <a:spcBef>
                <a:spcPts val="1200"/>
              </a:spcBef>
              <a:spcAft>
                <a:spcPts val="1200"/>
              </a:spcAft>
              <a:buClr>
                <a:schemeClr val="dk1"/>
              </a:buClr>
              <a:buSzPts val="1400"/>
              <a:buChar char="■"/>
              <a:defRPr/>
            </a:lvl9pPr>
          </a:lstStyle>
          <a:p/>
        </p:txBody>
      </p:sp>
      <p:sp>
        <p:nvSpPr>
          <p:cNvPr id="62" name="Google Shape;62;p1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63" name="Google Shape;63;p1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rtl="0" algn="ctr">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64" name="Google Shape;64;p1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6" name="Shape 16"/>
        <p:cNvGrpSpPr/>
        <p:nvPr/>
      </p:nvGrpSpPr>
      <p:grpSpPr>
        <a:xfrm>
          <a:off x="0" y="0"/>
          <a:ext cx="0" cy="0"/>
          <a:chOff x="0" y="0"/>
          <a:chExt cx="0" cy="0"/>
        </a:xfrm>
      </p:grpSpPr>
      <p:sp>
        <p:nvSpPr>
          <p:cNvPr id="17" name="Google Shape;17;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8" name="Google Shape;18;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9" name="Shape 19"/>
        <p:cNvGrpSpPr/>
        <p:nvPr/>
      </p:nvGrpSpPr>
      <p:grpSpPr>
        <a:xfrm>
          <a:off x="0" y="0"/>
          <a:ext cx="0" cy="0"/>
          <a:chOff x="0" y="0"/>
          <a:chExt cx="0" cy="0"/>
        </a:xfrm>
      </p:grpSpPr>
      <p:sp>
        <p:nvSpPr>
          <p:cNvPr id="20" name="Google Shape;20;p4"/>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GB" sz="1000">
                <a:solidFill>
                  <a:srgbClr val="2779F5"/>
                </a:solidFill>
                <a:latin typeface="Nunito Sans"/>
                <a:ea typeface="Nunito Sans"/>
                <a:cs typeface="Nunito Sans"/>
                <a:sym typeface="Nunito Sans"/>
              </a:rPr>
              <a:t>  KS3 Year 9 | Fluent in Five | Spring Term</a:t>
            </a:r>
            <a:endParaRPr sz="1200"/>
          </a:p>
        </p:txBody>
      </p:sp>
      <p:graphicFrame>
        <p:nvGraphicFramePr>
          <p:cNvPr id="21" name="Google Shape;21;p4"/>
          <p:cNvGraphicFramePr/>
          <p:nvPr/>
        </p:nvGraphicFramePr>
        <p:xfrm>
          <a:off x="0" y="369300"/>
          <a:ext cx="3000000" cy="3000000"/>
        </p:xfrm>
        <a:graphic>
          <a:graphicData uri="http://schemas.openxmlformats.org/drawingml/2006/table">
            <a:tbl>
              <a:tblPr>
                <a:noFill/>
                <a:tableStyleId>{8A07622B-7D99-48A6-958D-52C2A00107B8}</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pic>
        <p:nvPicPr>
          <p:cNvPr id="22" name="Google Shape;22;p4"/>
          <p:cNvPicPr preferRelativeResize="0"/>
          <p:nvPr/>
        </p:nvPicPr>
        <p:blipFill>
          <a:blip r:embed="rId2">
            <a:alphaModFix/>
          </a:blip>
          <a:stretch>
            <a:fillRect/>
          </a:stretch>
        </p:blipFill>
        <p:spPr>
          <a:xfrm>
            <a:off x="7623046" y="205972"/>
            <a:ext cx="1305129" cy="396200"/>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1">
  <p:cSld name="TITLE_AND_BODY_1">
    <p:spTree>
      <p:nvGrpSpPr>
        <p:cNvPr id="23" name="Shape 23"/>
        <p:cNvGrpSpPr/>
        <p:nvPr/>
      </p:nvGrpSpPr>
      <p:grpSpPr>
        <a:xfrm>
          <a:off x="0" y="0"/>
          <a:ext cx="0" cy="0"/>
          <a:chOff x="0" y="0"/>
          <a:chExt cx="0" cy="0"/>
        </a:xfrm>
      </p:grpSpPr>
      <p:sp>
        <p:nvSpPr>
          <p:cNvPr id="24" name="Google Shape;24;p5"/>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GB" sz="1000">
                <a:solidFill>
                  <a:srgbClr val="2779F5"/>
                </a:solidFill>
                <a:latin typeface="Nunito Sans"/>
                <a:ea typeface="Nunito Sans"/>
                <a:cs typeface="Nunito Sans"/>
                <a:sym typeface="Nunito Sans"/>
              </a:rPr>
              <a:t>  </a:t>
            </a:r>
            <a:r>
              <a:rPr lang="en-GB" sz="1000">
                <a:solidFill>
                  <a:srgbClr val="2779F5"/>
                </a:solidFill>
                <a:latin typeface="Nunito Sans"/>
                <a:ea typeface="Nunito Sans"/>
                <a:cs typeface="Nunito Sans"/>
                <a:sym typeface="Nunito Sans"/>
              </a:rPr>
              <a:t>KS3 Year 9 | Fluent in Five | Spring Term</a:t>
            </a:r>
            <a:endParaRPr sz="1200"/>
          </a:p>
        </p:txBody>
      </p:sp>
      <p:graphicFrame>
        <p:nvGraphicFramePr>
          <p:cNvPr id="25" name="Google Shape;25;p5"/>
          <p:cNvGraphicFramePr/>
          <p:nvPr/>
        </p:nvGraphicFramePr>
        <p:xfrm>
          <a:off x="0" y="369300"/>
          <a:ext cx="3000000" cy="3000000"/>
        </p:xfrm>
        <a:graphic>
          <a:graphicData uri="http://schemas.openxmlformats.org/drawingml/2006/table">
            <a:tbl>
              <a:tblPr>
                <a:noFill/>
                <a:tableStyleId>{8A07622B-7D99-48A6-958D-52C2A00107B8}</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sp>
        <p:nvSpPr>
          <p:cNvPr id="26" name="Google Shape;26;p5"/>
          <p:cNvSpPr/>
          <p:nvPr/>
        </p:nvSpPr>
        <p:spPr>
          <a:xfrm>
            <a:off x="0" y="4863725"/>
            <a:ext cx="9144000" cy="2799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5"/>
          <p:cNvSpPr txBox="1"/>
          <p:nvPr/>
        </p:nvSpPr>
        <p:spPr>
          <a:xfrm>
            <a:off x="2023325" y="4842125"/>
            <a:ext cx="7380000" cy="323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900">
                <a:solidFill>
                  <a:srgbClr val="FFFFFF"/>
                </a:solidFill>
                <a:latin typeface="Nunito Sans"/>
                <a:ea typeface="Nunito Sans"/>
                <a:cs typeface="Nunito Sans"/>
                <a:sym typeface="Nunito Sans"/>
              </a:rPr>
              <a:t>   thirdspacelearning.com </a:t>
            </a:r>
            <a:r>
              <a:rPr lang="en-GB" sz="900">
                <a:solidFill>
                  <a:srgbClr val="FFFFFF"/>
                </a:solidFill>
                <a:latin typeface="Nunito Sans"/>
                <a:ea typeface="Nunito Sans"/>
                <a:cs typeface="Nunito Sans"/>
                <a:sym typeface="Nunito Sans"/>
              </a:rPr>
              <a:t>| Helping schools close the maths attainment gap through targeted one to one teaching and flexible resources</a:t>
            </a:r>
            <a:endParaRPr sz="900">
              <a:solidFill>
                <a:srgbClr val="FFFFFF"/>
              </a:solidFill>
              <a:latin typeface="Nunito Sans"/>
              <a:ea typeface="Nunito Sans"/>
              <a:cs typeface="Nunito Sans"/>
              <a:sym typeface="Nunito Sans"/>
            </a:endParaRPr>
          </a:p>
        </p:txBody>
      </p:sp>
      <p:pic>
        <p:nvPicPr>
          <p:cNvPr id="28" name="Google Shape;28;p5"/>
          <p:cNvPicPr preferRelativeResize="0"/>
          <p:nvPr/>
        </p:nvPicPr>
        <p:blipFill>
          <a:blip r:embed="rId2">
            <a:alphaModFix/>
          </a:blip>
          <a:stretch>
            <a:fillRect/>
          </a:stretch>
        </p:blipFill>
        <p:spPr>
          <a:xfrm>
            <a:off x="7623046" y="205972"/>
            <a:ext cx="1305129" cy="396200"/>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9" name="Shape 29"/>
        <p:cNvGrpSpPr/>
        <p:nvPr/>
      </p:nvGrpSpPr>
      <p:grpSpPr>
        <a:xfrm>
          <a:off x="0" y="0"/>
          <a:ext cx="0" cy="0"/>
          <a:chOff x="0" y="0"/>
          <a:chExt cx="0" cy="0"/>
        </a:xfrm>
      </p:grpSpPr>
      <p:sp>
        <p:nvSpPr>
          <p:cNvPr id="30" name="Google Shape;30;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1" name="Google Shape;31;p6"/>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2" name="Google Shape;32;p6"/>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3" name="Google Shape;33;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4" name="Shape 34"/>
        <p:cNvGrpSpPr/>
        <p:nvPr/>
      </p:nvGrpSpPr>
      <p:grpSpPr>
        <a:xfrm>
          <a:off x="0" y="0"/>
          <a:ext cx="0" cy="0"/>
          <a:chOff x="0" y="0"/>
          <a:chExt cx="0" cy="0"/>
        </a:xfrm>
      </p:grpSpPr>
      <p:sp>
        <p:nvSpPr>
          <p:cNvPr id="35" name="Google Shape;35;p7"/>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6" name="Google Shape;36;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7" name="Shape 37"/>
        <p:cNvGrpSpPr/>
        <p:nvPr/>
      </p:nvGrpSpPr>
      <p:grpSpPr>
        <a:xfrm>
          <a:off x="0" y="0"/>
          <a:ext cx="0" cy="0"/>
          <a:chOff x="0" y="0"/>
          <a:chExt cx="0" cy="0"/>
        </a:xfrm>
      </p:grpSpPr>
      <p:sp>
        <p:nvSpPr>
          <p:cNvPr id="38" name="Google Shape;38;p8"/>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9" name="Google Shape;39;p8"/>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40" name="Google Shape;40;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41" name="Shape 41"/>
        <p:cNvGrpSpPr/>
        <p:nvPr/>
      </p:nvGrpSpPr>
      <p:grpSpPr>
        <a:xfrm>
          <a:off x="0" y="0"/>
          <a:ext cx="0" cy="0"/>
          <a:chOff x="0" y="0"/>
          <a:chExt cx="0" cy="0"/>
        </a:xfrm>
      </p:grpSpPr>
      <p:sp>
        <p:nvSpPr>
          <p:cNvPr id="42" name="Google Shape;42;p9"/>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43" name="Google Shape;43;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4" name="Shape 44"/>
        <p:cNvGrpSpPr/>
        <p:nvPr/>
      </p:nvGrpSpPr>
      <p:grpSpPr>
        <a:xfrm>
          <a:off x="0" y="0"/>
          <a:ext cx="0" cy="0"/>
          <a:chOff x="0" y="0"/>
          <a:chExt cx="0" cy="0"/>
        </a:xfrm>
      </p:grpSpPr>
      <p:sp>
        <p:nvSpPr>
          <p:cNvPr id="45" name="Google Shape;45;p10"/>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 name="Google Shape;46;p10"/>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47" name="Google Shape;47;p10"/>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48" name="Google Shape;48;p10"/>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9" name="Google Shape;49;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2.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image" Target="../media/image9.png"/><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image" Target="../media/image9.png"/><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 Id="rId3" Type="http://schemas.openxmlformats.org/officeDocument/2006/relationships/image" Target="../media/image10.png"/><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 Id="rId3" Type="http://schemas.openxmlformats.org/officeDocument/2006/relationships/image" Target="../media/image11.png"/><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 Id="rId3" Type="http://schemas.openxmlformats.org/officeDocument/2006/relationships/image" Target="../media/image8.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8.pn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 Id="rId3" Type="http://schemas.openxmlformats.org/officeDocument/2006/relationships/image" Target="../media/image7.png"/><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image" Target="../media/image7.png"/><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 Id="rId3" Type="http://schemas.openxmlformats.org/officeDocument/2006/relationships/image" Target="../media/image4.png"/><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image" Target="../media/image4.pn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 name="Shape 68"/>
        <p:cNvGrpSpPr/>
        <p:nvPr/>
      </p:nvGrpSpPr>
      <p:grpSpPr>
        <a:xfrm>
          <a:off x="0" y="0"/>
          <a:ext cx="0" cy="0"/>
          <a:chOff x="0" y="0"/>
          <a:chExt cx="0" cy="0"/>
        </a:xfrm>
      </p:grpSpPr>
      <p:sp>
        <p:nvSpPr>
          <p:cNvPr id="69" name="Google Shape;69;p15"/>
          <p:cNvSpPr txBox="1"/>
          <p:nvPr/>
        </p:nvSpPr>
        <p:spPr>
          <a:xfrm>
            <a:off x="2027625" y="4158150"/>
            <a:ext cx="6815100" cy="7233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b="1" lang="en-GB" sz="3500">
                <a:solidFill>
                  <a:srgbClr val="FFFFFF"/>
                </a:solidFill>
                <a:latin typeface="Nunito Sans"/>
                <a:ea typeface="Nunito Sans"/>
                <a:cs typeface="Nunito Sans"/>
                <a:sym typeface="Nunito Sans"/>
              </a:rPr>
              <a:t>Week 12</a:t>
            </a:r>
            <a:endParaRPr b="1" sz="3500">
              <a:solidFill>
                <a:srgbClr val="FFFFFF"/>
              </a:solidFill>
              <a:latin typeface="Nunito Sans"/>
              <a:ea typeface="Nunito Sans"/>
              <a:cs typeface="Nunito Sans"/>
              <a:sym typeface="Nunito Sans"/>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3" name="Shape 193"/>
        <p:cNvGrpSpPr/>
        <p:nvPr/>
      </p:nvGrpSpPr>
      <p:grpSpPr>
        <a:xfrm>
          <a:off x="0" y="0"/>
          <a:ext cx="0" cy="0"/>
          <a:chOff x="0" y="0"/>
          <a:chExt cx="0" cy="0"/>
        </a:xfrm>
      </p:grpSpPr>
      <p:graphicFrame>
        <p:nvGraphicFramePr>
          <p:cNvPr id="194" name="Google Shape;194;p24"/>
          <p:cNvGraphicFramePr/>
          <p:nvPr/>
        </p:nvGraphicFramePr>
        <p:xfrm>
          <a:off x="108044" y="862525"/>
          <a:ext cx="3000000" cy="3000000"/>
        </p:xfrm>
        <a:graphic>
          <a:graphicData uri="http://schemas.openxmlformats.org/drawingml/2006/table">
            <a:tbl>
              <a:tblPr bandRow="1" firstRow="1">
                <a:noFill/>
                <a:tableStyleId>{8431FB5C-2FFC-4E8B-9D9D-0D51A38DB3C7}</a:tableStyleId>
              </a:tblPr>
              <a:tblGrid>
                <a:gridCol w="1546950"/>
                <a:gridCol w="1301375"/>
                <a:gridCol w="1615625"/>
                <a:gridCol w="1350275"/>
                <a:gridCol w="3067850"/>
              </a:tblGrid>
              <a:tr h="10047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Evaluate:</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Clr>
                          <a:schemeClr val="dk1"/>
                        </a:buClr>
                        <a:buSzPts val="1100"/>
                        <a:buFont typeface="Arial"/>
                        <a:buNone/>
                      </a:pPr>
                      <a:r>
                        <a:rPr b="0" lang="en-GB" sz="1600">
                          <a:solidFill>
                            <a:schemeClr val="dk1"/>
                          </a:solidFill>
                          <a:latin typeface="Nunito Sans"/>
                          <a:ea typeface="Nunito Sans"/>
                          <a:cs typeface="Nunito Sans"/>
                          <a:sym typeface="Nunito Sans"/>
                        </a:rPr>
                        <a:t>    </a:t>
                      </a:r>
                      <a:r>
                        <a:rPr b="0" baseline="30000" lang="en-GB" sz="1600">
                          <a:solidFill>
                            <a:schemeClr val="dk1"/>
                          </a:solidFill>
                          <a:latin typeface="Nunito Sans"/>
                          <a:ea typeface="Nunito Sans"/>
                          <a:cs typeface="Nunito Sans"/>
                          <a:sym typeface="Nunito Sans"/>
                        </a:rPr>
                        <a:t> </a:t>
                      </a:r>
                      <a:r>
                        <a:rPr b="0" lang="en-GB" sz="1600">
                          <a:solidFill>
                            <a:schemeClr val="dk1"/>
                          </a:solidFill>
                          <a:latin typeface="Nunito Sans"/>
                          <a:ea typeface="Nunito Sans"/>
                          <a:cs typeface="Nunito Sans"/>
                          <a:sym typeface="Nunito Sans"/>
                        </a:rPr>
                        <a:t>÷     =</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Find the percentage change when 24 is increased to 33.</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Find the highest common factor of 12, 24 and 26.</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9645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The volume of this c</a:t>
                      </a:r>
                      <a:r>
                        <a:rPr lang="en-GB" sz="1600">
                          <a:latin typeface="Nunito Sans"/>
                          <a:ea typeface="Nunito Sans"/>
                          <a:cs typeface="Nunito Sans"/>
                          <a:sym typeface="Nunito Sans"/>
                        </a:rPr>
                        <a:t>uboid is 187.5cm</a:t>
                      </a:r>
                      <a:r>
                        <a:rPr baseline="30000" lang="en-GB" sz="1600">
                          <a:latin typeface="Nunito Sans"/>
                          <a:ea typeface="Nunito Sans"/>
                          <a:cs typeface="Nunito Sans"/>
                          <a:sym typeface="Nunito Sans"/>
                        </a:rPr>
                        <a:t>3</a:t>
                      </a:r>
                      <a:r>
                        <a:rPr lang="en-GB" sz="1600">
                          <a:latin typeface="Nunito Sans"/>
                          <a:ea typeface="Nunito Sans"/>
                          <a:cs typeface="Nunito Sans"/>
                          <a:sym typeface="Nunito Sans"/>
                        </a:rPr>
                        <a:t>. What is the length of edge </a:t>
                      </a:r>
                      <a:r>
                        <a:rPr i="1" lang="en-GB" sz="1600">
                          <a:solidFill>
                            <a:schemeClr val="dk1"/>
                          </a:solidFill>
                          <a:latin typeface="Times New Roman"/>
                          <a:ea typeface="Times New Roman"/>
                          <a:cs typeface="Times New Roman"/>
                          <a:sym typeface="Times New Roman"/>
                        </a:rPr>
                        <a:t>d</a:t>
                      </a:r>
                      <a:r>
                        <a:rPr lang="en-GB" sz="1600">
                          <a:latin typeface="Nunito Sans"/>
                          <a:ea typeface="Nunito Sans"/>
                          <a:cs typeface="Nunito Sans"/>
                          <a:sym typeface="Nunito Sans"/>
                        </a:rPr>
                        <a:t>?</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The shape below is an </a:t>
                      </a:r>
                      <a:r>
                        <a:rPr lang="en-GB" sz="1600">
                          <a:latin typeface="Nunito Sans"/>
                          <a:ea typeface="Nunito Sans"/>
                          <a:cs typeface="Nunito Sans"/>
                          <a:sym typeface="Nunito Sans"/>
                        </a:rPr>
                        <a:t>isosceles trapezium. </a:t>
                      </a:r>
                      <a:r>
                        <a:rPr lang="en-GB" sz="1600">
                          <a:solidFill>
                            <a:schemeClr val="dk1"/>
                          </a:solidFill>
                          <a:latin typeface="Nunito Sans"/>
                          <a:ea typeface="Nunito Sans"/>
                          <a:cs typeface="Nunito Sans"/>
                          <a:sym typeface="Nunito Sans"/>
                        </a:rPr>
                        <a:t>Work out the size of angle </a:t>
                      </a:r>
                      <a:r>
                        <a:rPr i="1" lang="en-GB" sz="1600">
                          <a:solidFill>
                            <a:schemeClr val="dk1"/>
                          </a:solidFill>
                          <a:latin typeface="Times New Roman"/>
                          <a:ea typeface="Times New Roman"/>
                          <a:cs typeface="Times New Roman"/>
                          <a:sym typeface="Times New Roman"/>
                        </a:rPr>
                        <a:t>D</a:t>
                      </a:r>
                      <a:r>
                        <a:rPr lang="en-GB" sz="1600">
                          <a:solidFill>
                            <a:schemeClr val="dk1"/>
                          </a:solidFill>
                          <a:latin typeface="Nunito Sans"/>
                          <a:ea typeface="Nunito Sans"/>
                          <a:cs typeface="Nunito Sans"/>
                          <a:sym typeface="Nunito Sans"/>
                        </a:rPr>
                        <a:t>.</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95" name="Google Shape;195;p24"/>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12: Day</a:t>
            </a:r>
            <a:r>
              <a:rPr b="1" lang="en-GB">
                <a:solidFill>
                  <a:srgbClr val="FFFFFF"/>
                </a:solidFill>
                <a:latin typeface="Nunito Sans"/>
                <a:ea typeface="Nunito Sans"/>
                <a:cs typeface="Nunito Sans"/>
                <a:sym typeface="Nunito Sans"/>
              </a:rPr>
              <a:t> 4</a:t>
            </a:r>
            <a:endParaRPr b="1">
              <a:solidFill>
                <a:srgbClr val="FFFFFF"/>
              </a:solidFill>
              <a:latin typeface="Nunito Sans"/>
              <a:ea typeface="Nunito Sans"/>
              <a:cs typeface="Nunito Sans"/>
              <a:sym typeface="Nunito Sans"/>
            </a:endParaRPr>
          </a:p>
        </p:txBody>
      </p:sp>
      <p:pic>
        <p:nvPicPr>
          <p:cNvPr id="196" name="Google Shape;196;p24"/>
          <p:cNvPicPr preferRelativeResize="0"/>
          <p:nvPr/>
        </p:nvPicPr>
        <p:blipFill>
          <a:blip r:embed="rId3">
            <a:alphaModFix/>
          </a:blip>
          <a:stretch>
            <a:fillRect/>
          </a:stretch>
        </p:blipFill>
        <p:spPr>
          <a:xfrm>
            <a:off x="5211875" y="2756888"/>
            <a:ext cx="2895600" cy="1400175"/>
          </a:xfrm>
          <a:prstGeom prst="rect">
            <a:avLst/>
          </a:prstGeom>
          <a:noFill/>
          <a:ln>
            <a:noFill/>
          </a:ln>
        </p:spPr>
      </p:pic>
      <p:pic>
        <p:nvPicPr>
          <p:cNvPr id="197" name="Google Shape;197;p24"/>
          <p:cNvPicPr preferRelativeResize="0"/>
          <p:nvPr/>
        </p:nvPicPr>
        <p:blipFill>
          <a:blip r:embed="rId4">
            <a:alphaModFix/>
          </a:blip>
          <a:stretch>
            <a:fillRect/>
          </a:stretch>
        </p:blipFill>
        <p:spPr>
          <a:xfrm>
            <a:off x="645913" y="2647350"/>
            <a:ext cx="3000375" cy="1619250"/>
          </a:xfrm>
          <a:prstGeom prst="rect">
            <a:avLst/>
          </a:prstGeom>
          <a:noFill/>
          <a:ln>
            <a:noFill/>
          </a:ln>
        </p:spPr>
      </p:pic>
      <p:grpSp>
        <p:nvGrpSpPr>
          <p:cNvPr id="198" name="Google Shape;198;p24"/>
          <p:cNvGrpSpPr/>
          <p:nvPr/>
        </p:nvGrpSpPr>
        <p:grpSpPr>
          <a:xfrm>
            <a:off x="700839" y="1277350"/>
            <a:ext cx="159954" cy="481300"/>
            <a:chOff x="4963775" y="5368550"/>
            <a:chExt cx="294900" cy="481300"/>
          </a:xfrm>
        </p:grpSpPr>
        <p:cxnSp>
          <p:nvCxnSpPr>
            <p:cNvPr id="199" name="Google Shape;199;p24"/>
            <p:cNvCxnSpPr/>
            <p:nvPr/>
          </p:nvCxnSpPr>
          <p:spPr>
            <a:xfrm>
              <a:off x="4963775" y="5609200"/>
              <a:ext cx="294900" cy="0"/>
            </a:xfrm>
            <a:prstGeom prst="straightConnector1">
              <a:avLst/>
            </a:prstGeom>
            <a:noFill/>
            <a:ln cap="flat" cmpd="sng" w="9525">
              <a:solidFill>
                <a:srgbClr val="000000"/>
              </a:solidFill>
              <a:prstDash val="solid"/>
              <a:round/>
              <a:headEnd len="med" w="med" type="none"/>
              <a:tailEnd len="med" w="med" type="none"/>
            </a:ln>
          </p:spPr>
        </p:cxnSp>
        <p:sp>
          <p:nvSpPr>
            <p:cNvPr id="200" name="Google Shape;200;p24"/>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latin typeface="Nunito Sans"/>
                  <a:ea typeface="Nunito Sans"/>
                  <a:cs typeface="Nunito Sans"/>
                  <a:sym typeface="Nunito Sans"/>
                </a:rPr>
                <a:t>6</a:t>
              </a:r>
              <a:endParaRPr>
                <a:solidFill>
                  <a:srgbClr val="000000"/>
                </a:solidFill>
                <a:latin typeface="Nunito Sans"/>
                <a:ea typeface="Nunito Sans"/>
                <a:cs typeface="Nunito Sans"/>
                <a:sym typeface="Nunito Sans"/>
              </a:endParaRPr>
            </a:p>
          </p:txBody>
        </p:sp>
        <p:sp>
          <p:nvSpPr>
            <p:cNvPr id="201" name="Google Shape;201;p24"/>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latin typeface="Nunito Sans"/>
                  <a:ea typeface="Nunito Sans"/>
                  <a:cs typeface="Nunito Sans"/>
                  <a:sym typeface="Nunito Sans"/>
                </a:rPr>
                <a:t>5</a:t>
              </a:r>
              <a:endParaRPr>
                <a:solidFill>
                  <a:srgbClr val="000000"/>
                </a:solidFill>
                <a:latin typeface="Nunito Sans"/>
                <a:ea typeface="Nunito Sans"/>
                <a:cs typeface="Nunito Sans"/>
                <a:sym typeface="Nunito Sans"/>
              </a:endParaRPr>
            </a:p>
          </p:txBody>
        </p:sp>
      </p:grpSp>
      <p:grpSp>
        <p:nvGrpSpPr>
          <p:cNvPr id="202" name="Google Shape;202;p24"/>
          <p:cNvGrpSpPr/>
          <p:nvPr/>
        </p:nvGrpSpPr>
        <p:grpSpPr>
          <a:xfrm>
            <a:off x="1090439" y="1277350"/>
            <a:ext cx="159954" cy="481300"/>
            <a:chOff x="4963775" y="5368550"/>
            <a:chExt cx="294900" cy="481300"/>
          </a:xfrm>
        </p:grpSpPr>
        <p:cxnSp>
          <p:nvCxnSpPr>
            <p:cNvPr id="203" name="Google Shape;203;p24"/>
            <p:cNvCxnSpPr/>
            <p:nvPr/>
          </p:nvCxnSpPr>
          <p:spPr>
            <a:xfrm>
              <a:off x="4963775" y="5609200"/>
              <a:ext cx="294900" cy="0"/>
            </a:xfrm>
            <a:prstGeom prst="straightConnector1">
              <a:avLst/>
            </a:prstGeom>
            <a:noFill/>
            <a:ln cap="flat" cmpd="sng" w="9525">
              <a:solidFill>
                <a:srgbClr val="000000"/>
              </a:solidFill>
              <a:prstDash val="solid"/>
              <a:round/>
              <a:headEnd len="med" w="med" type="none"/>
              <a:tailEnd len="med" w="med" type="none"/>
            </a:ln>
          </p:spPr>
        </p:cxnSp>
        <p:sp>
          <p:nvSpPr>
            <p:cNvPr id="204" name="Google Shape;204;p24"/>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latin typeface="Nunito Sans"/>
                  <a:ea typeface="Nunito Sans"/>
                  <a:cs typeface="Nunito Sans"/>
                  <a:sym typeface="Nunito Sans"/>
                </a:rPr>
                <a:t>3</a:t>
              </a:r>
              <a:endParaRPr>
                <a:solidFill>
                  <a:srgbClr val="000000"/>
                </a:solidFill>
                <a:latin typeface="Nunito Sans"/>
                <a:ea typeface="Nunito Sans"/>
                <a:cs typeface="Nunito Sans"/>
                <a:sym typeface="Nunito Sans"/>
              </a:endParaRPr>
            </a:p>
          </p:txBody>
        </p:sp>
        <p:sp>
          <p:nvSpPr>
            <p:cNvPr id="205" name="Google Shape;205;p24"/>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latin typeface="Nunito Sans"/>
                  <a:ea typeface="Nunito Sans"/>
                  <a:cs typeface="Nunito Sans"/>
                  <a:sym typeface="Nunito Sans"/>
                </a:rPr>
                <a:t>1</a:t>
              </a:r>
              <a:endParaRPr>
                <a:solidFill>
                  <a:srgbClr val="000000"/>
                </a:solidFill>
                <a:latin typeface="Nunito Sans"/>
                <a:ea typeface="Nunito Sans"/>
                <a:cs typeface="Nunito Sans"/>
                <a:sym typeface="Nunito Sans"/>
              </a:endParaRPr>
            </a:p>
          </p:txBody>
        </p:sp>
      </p:gr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9" name="Shape 209"/>
        <p:cNvGrpSpPr/>
        <p:nvPr/>
      </p:nvGrpSpPr>
      <p:grpSpPr>
        <a:xfrm>
          <a:off x="0" y="0"/>
          <a:ext cx="0" cy="0"/>
          <a:chOff x="0" y="0"/>
          <a:chExt cx="0" cy="0"/>
        </a:xfrm>
      </p:grpSpPr>
      <p:graphicFrame>
        <p:nvGraphicFramePr>
          <p:cNvPr id="210" name="Google Shape;210;p25"/>
          <p:cNvGraphicFramePr/>
          <p:nvPr/>
        </p:nvGraphicFramePr>
        <p:xfrm>
          <a:off x="108044" y="862525"/>
          <a:ext cx="3000000" cy="3000000"/>
        </p:xfrm>
        <a:graphic>
          <a:graphicData uri="http://schemas.openxmlformats.org/drawingml/2006/table">
            <a:tbl>
              <a:tblPr bandRow="1" firstRow="1">
                <a:noFill/>
                <a:tableStyleId>{8431FB5C-2FFC-4E8B-9D9D-0D51A38DB3C7}</a:tableStyleId>
              </a:tblPr>
              <a:tblGrid>
                <a:gridCol w="1546950"/>
                <a:gridCol w="1301375"/>
                <a:gridCol w="1615625"/>
                <a:gridCol w="1350275"/>
                <a:gridCol w="3067850"/>
              </a:tblGrid>
              <a:tr h="10047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Evaluate:</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Clr>
                          <a:schemeClr val="dk1"/>
                        </a:buClr>
                        <a:buSzPts val="1100"/>
                        <a:buFont typeface="Arial"/>
                        <a:buNone/>
                      </a:pPr>
                      <a:r>
                        <a:rPr b="0" lang="en-GB" sz="1600">
                          <a:solidFill>
                            <a:schemeClr val="dk1"/>
                          </a:solidFill>
                          <a:latin typeface="Nunito Sans"/>
                          <a:ea typeface="Nunito Sans"/>
                          <a:cs typeface="Nunito Sans"/>
                          <a:sym typeface="Nunito Sans"/>
                        </a:rPr>
                        <a:t>    </a:t>
                      </a:r>
                      <a:r>
                        <a:rPr b="0" baseline="30000" lang="en-GB" sz="1600">
                          <a:solidFill>
                            <a:schemeClr val="dk1"/>
                          </a:solidFill>
                          <a:latin typeface="Nunito Sans"/>
                          <a:ea typeface="Nunito Sans"/>
                          <a:cs typeface="Nunito Sans"/>
                          <a:sym typeface="Nunito Sans"/>
                        </a:rPr>
                        <a:t> </a:t>
                      </a:r>
                      <a:r>
                        <a:rPr b="0" lang="en-GB" sz="1600">
                          <a:solidFill>
                            <a:schemeClr val="dk1"/>
                          </a:solidFill>
                          <a:latin typeface="Nunito Sans"/>
                          <a:ea typeface="Nunito Sans"/>
                          <a:cs typeface="Nunito Sans"/>
                          <a:sym typeface="Nunito Sans"/>
                        </a:rPr>
                        <a:t>÷     =  </a:t>
                      </a:r>
                      <a:r>
                        <a:rPr b="0" lang="en-GB" sz="1600">
                          <a:solidFill>
                            <a:srgbClr val="00BC89"/>
                          </a:solidFill>
                          <a:latin typeface="Nunito Sans"/>
                          <a:ea typeface="Nunito Sans"/>
                          <a:cs typeface="Nunito Sans"/>
                          <a:sym typeface="Nunito Sans"/>
                        </a:rPr>
                        <a:t>    or 2</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Find the percentage change when 24 is increased to 33.</a:t>
                      </a:r>
                      <a:endParaRPr b="0" sz="1600">
                        <a:solidFill>
                          <a:srgbClr val="000000"/>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rgbClr val="00BC89"/>
                          </a:solidFill>
                          <a:latin typeface="Nunito Sans"/>
                          <a:ea typeface="Nunito Sans"/>
                          <a:cs typeface="Nunito Sans"/>
                          <a:sym typeface="Nunito Sans"/>
                        </a:rPr>
                        <a:t>37.5% (increase)</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Find the highest common factor of 12, 24 and 26.</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BC89"/>
                          </a:solidFill>
                          <a:latin typeface="Nunito Sans"/>
                          <a:ea typeface="Nunito Sans"/>
                          <a:cs typeface="Nunito Sans"/>
                          <a:sym typeface="Nunito Sans"/>
                        </a:rPr>
                        <a:t>2</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7195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The volume of this c</a:t>
                      </a:r>
                      <a:r>
                        <a:rPr lang="en-GB" sz="1600">
                          <a:latin typeface="Nunito Sans"/>
                          <a:ea typeface="Nunito Sans"/>
                          <a:cs typeface="Nunito Sans"/>
                          <a:sym typeface="Nunito Sans"/>
                        </a:rPr>
                        <a:t>uboid is 187.5cm</a:t>
                      </a:r>
                      <a:r>
                        <a:rPr baseline="30000" lang="en-GB" sz="1600">
                          <a:latin typeface="Nunito Sans"/>
                          <a:ea typeface="Nunito Sans"/>
                          <a:cs typeface="Nunito Sans"/>
                          <a:sym typeface="Nunito Sans"/>
                        </a:rPr>
                        <a:t>3</a:t>
                      </a:r>
                      <a:r>
                        <a:rPr lang="en-GB" sz="1600">
                          <a:latin typeface="Nunito Sans"/>
                          <a:ea typeface="Nunito Sans"/>
                          <a:cs typeface="Nunito Sans"/>
                          <a:sym typeface="Nunito Sans"/>
                        </a:rPr>
                        <a:t>. What is the length of edge </a:t>
                      </a:r>
                      <a:r>
                        <a:rPr i="1" lang="en-GB" sz="1600">
                          <a:latin typeface="Times New Roman"/>
                          <a:ea typeface="Times New Roman"/>
                          <a:cs typeface="Times New Roman"/>
                          <a:sym typeface="Times New Roman"/>
                        </a:rPr>
                        <a:t>d</a:t>
                      </a:r>
                      <a:r>
                        <a:rPr lang="en-GB" sz="1600">
                          <a:latin typeface="Nunito Sans"/>
                          <a:ea typeface="Nunito Sans"/>
                          <a:cs typeface="Nunito Sans"/>
                          <a:sym typeface="Nunito Sans"/>
                        </a:rPr>
                        <a:t>?     </a:t>
                      </a:r>
                      <a:r>
                        <a:rPr lang="en-GB" sz="1600">
                          <a:solidFill>
                            <a:srgbClr val="00BC89"/>
                          </a:solidFill>
                          <a:latin typeface="Nunito Sans"/>
                          <a:ea typeface="Nunito Sans"/>
                          <a:cs typeface="Nunito Sans"/>
                          <a:sym typeface="Nunito Sans"/>
                        </a:rPr>
                        <a:t>3cm</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The shape below is an </a:t>
                      </a:r>
                      <a:r>
                        <a:rPr lang="en-GB" sz="1600">
                          <a:latin typeface="Nunito Sans"/>
                          <a:ea typeface="Nunito Sans"/>
                          <a:cs typeface="Nunito Sans"/>
                          <a:sym typeface="Nunito Sans"/>
                        </a:rPr>
                        <a:t>isosceles trapezium. </a:t>
                      </a:r>
                      <a:r>
                        <a:rPr lang="en-GB" sz="1600">
                          <a:solidFill>
                            <a:schemeClr val="dk1"/>
                          </a:solidFill>
                          <a:latin typeface="Nunito Sans"/>
                          <a:ea typeface="Nunito Sans"/>
                          <a:cs typeface="Nunito Sans"/>
                          <a:sym typeface="Nunito Sans"/>
                        </a:rPr>
                        <a:t>Work out the size of angle </a:t>
                      </a:r>
                      <a:r>
                        <a:rPr i="1" lang="en-GB" sz="1600">
                          <a:solidFill>
                            <a:schemeClr val="dk1"/>
                          </a:solidFill>
                          <a:latin typeface="Times New Roman"/>
                          <a:ea typeface="Times New Roman"/>
                          <a:cs typeface="Times New Roman"/>
                          <a:sym typeface="Times New Roman"/>
                        </a:rPr>
                        <a:t>D</a:t>
                      </a:r>
                      <a:r>
                        <a:rPr lang="en-GB" sz="1600">
                          <a:solidFill>
                            <a:schemeClr val="dk1"/>
                          </a:solidFill>
                          <a:latin typeface="Nunito Sans"/>
                          <a:ea typeface="Nunito Sans"/>
                          <a:cs typeface="Nunito Sans"/>
                          <a:sym typeface="Nunito Sans"/>
                        </a:rPr>
                        <a:t>.     </a:t>
                      </a:r>
                      <a:r>
                        <a:rPr lang="en-GB" sz="1600">
                          <a:solidFill>
                            <a:srgbClr val="00BC89"/>
                          </a:solidFill>
                          <a:latin typeface="Nunito Sans"/>
                          <a:ea typeface="Nunito Sans"/>
                          <a:cs typeface="Nunito Sans"/>
                          <a:sym typeface="Nunito Sans"/>
                        </a:rPr>
                        <a:t>31</a:t>
                      </a:r>
                      <a:r>
                        <a:rPr baseline="30000" lang="en-GB" sz="1600">
                          <a:solidFill>
                            <a:srgbClr val="00BC89"/>
                          </a:solidFill>
                          <a:latin typeface="Nunito Sans"/>
                          <a:ea typeface="Nunito Sans"/>
                          <a:cs typeface="Nunito Sans"/>
                          <a:sym typeface="Nunito Sans"/>
                        </a:rPr>
                        <a:t>o</a:t>
                      </a:r>
                      <a:endParaRPr baseline="3000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211" name="Google Shape;211;p25"/>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12: Day</a:t>
            </a:r>
            <a:r>
              <a:rPr b="1" lang="en-GB">
                <a:solidFill>
                  <a:srgbClr val="FFFFFF"/>
                </a:solidFill>
                <a:latin typeface="Nunito Sans"/>
                <a:ea typeface="Nunito Sans"/>
                <a:cs typeface="Nunito Sans"/>
                <a:sym typeface="Nunito Sans"/>
              </a:rPr>
              <a:t> 4</a:t>
            </a:r>
            <a:endParaRPr b="1">
              <a:solidFill>
                <a:srgbClr val="FFFFFF"/>
              </a:solidFill>
              <a:latin typeface="Nunito Sans"/>
              <a:ea typeface="Nunito Sans"/>
              <a:cs typeface="Nunito Sans"/>
              <a:sym typeface="Nunito Sans"/>
            </a:endParaRPr>
          </a:p>
        </p:txBody>
      </p:sp>
      <p:pic>
        <p:nvPicPr>
          <p:cNvPr id="212" name="Google Shape;212;p25"/>
          <p:cNvPicPr preferRelativeResize="0"/>
          <p:nvPr/>
        </p:nvPicPr>
        <p:blipFill>
          <a:blip r:embed="rId3">
            <a:alphaModFix/>
          </a:blip>
          <a:stretch>
            <a:fillRect/>
          </a:stretch>
        </p:blipFill>
        <p:spPr>
          <a:xfrm>
            <a:off x="5211875" y="2756888"/>
            <a:ext cx="2895600" cy="1400175"/>
          </a:xfrm>
          <a:prstGeom prst="rect">
            <a:avLst/>
          </a:prstGeom>
          <a:noFill/>
          <a:ln>
            <a:noFill/>
          </a:ln>
        </p:spPr>
      </p:pic>
      <p:pic>
        <p:nvPicPr>
          <p:cNvPr id="213" name="Google Shape;213;p25"/>
          <p:cNvPicPr preferRelativeResize="0"/>
          <p:nvPr/>
        </p:nvPicPr>
        <p:blipFill>
          <a:blip r:embed="rId4">
            <a:alphaModFix/>
          </a:blip>
          <a:stretch>
            <a:fillRect/>
          </a:stretch>
        </p:blipFill>
        <p:spPr>
          <a:xfrm>
            <a:off x="645913" y="2647350"/>
            <a:ext cx="3000375" cy="1619250"/>
          </a:xfrm>
          <a:prstGeom prst="rect">
            <a:avLst/>
          </a:prstGeom>
          <a:noFill/>
          <a:ln>
            <a:noFill/>
          </a:ln>
        </p:spPr>
      </p:pic>
      <p:grpSp>
        <p:nvGrpSpPr>
          <p:cNvPr id="214" name="Google Shape;214;p25"/>
          <p:cNvGrpSpPr/>
          <p:nvPr/>
        </p:nvGrpSpPr>
        <p:grpSpPr>
          <a:xfrm>
            <a:off x="2096628" y="1277350"/>
            <a:ext cx="179181" cy="481300"/>
            <a:chOff x="4963775" y="5368550"/>
            <a:chExt cx="294900" cy="481300"/>
          </a:xfrm>
        </p:grpSpPr>
        <p:cxnSp>
          <p:nvCxnSpPr>
            <p:cNvPr id="215" name="Google Shape;215;p25"/>
            <p:cNvCxnSpPr/>
            <p:nvPr/>
          </p:nvCxnSpPr>
          <p:spPr>
            <a:xfrm>
              <a:off x="4963775" y="5609200"/>
              <a:ext cx="294900" cy="0"/>
            </a:xfrm>
            <a:prstGeom prst="straightConnector1">
              <a:avLst/>
            </a:prstGeom>
            <a:noFill/>
            <a:ln cap="flat" cmpd="sng" w="9525">
              <a:solidFill>
                <a:srgbClr val="00BC89"/>
              </a:solidFill>
              <a:prstDash val="solid"/>
              <a:round/>
              <a:headEnd len="med" w="med" type="none"/>
              <a:tailEnd len="med" w="med" type="none"/>
            </a:ln>
          </p:spPr>
        </p:cxnSp>
        <p:sp>
          <p:nvSpPr>
            <p:cNvPr id="216" name="Google Shape;216;p25"/>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BC89"/>
                  </a:solidFill>
                  <a:latin typeface="Nunito Sans"/>
                  <a:ea typeface="Nunito Sans"/>
                  <a:cs typeface="Nunito Sans"/>
                  <a:sym typeface="Nunito Sans"/>
                </a:rPr>
                <a:t>2</a:t>
              </a:r>
              <a:endParaRPr>
                <a:solidFill>
                  <a:srgbClr val="00BC89"/>
                </a:solidFill>
                <a:latin typeface="Nunito Sans"/>
                <a:ea typeface="Nunito Sans"/>
                <a:cs typeface="Nunito Sans"/>
                <a:sym typeface="Nunito Sans"/>
              </a:endParaRPr>
            </a:p>
          </p:txBody>
        </p:sp>
        <p:sp>
          <p:nvSpPr>
            <p:cNvPr id="217" name="Google Shape;217;p25"/>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BC89"/>
                  </a:solidFill>
                  <a:latin typeface="Nunito Sans"/>
                  <a:ea typeface="Nunito Sans"/>
                  <a:cs typeface="Nunito Sans"/>
                  <a:sym typeface="Nunito Sans"/>
                </a:rPr>
                <a:t>1</a:t>
              </a:r>
              <a:endParaRPr>
                <a:solidFill>
                  <a:srgbClr val="00BC89"/>
                </a:solidFill>
                <a:latin typeface="Nunito Sans"/>
                <a:ea typeface="Nunito Sans"/>
                <a:cs typeface="Nunito Sans"/>
                <a:sym typeface="Nunito Sans"/>
              </a:endParaRPr>
            </a:p>
          </p:txBody>
        </p:sp>
      </p:grpSp>
      <p:grpSp>
        <p:nvGrpSpPr>
          <p:cNvPr id="218" name="Google Shape;218;p25"/>
          <p:cNvGrpSpPr/>
          <p:nvPr/>
        </p:nvGrpSpPr>
        <p:grpSpPr>
          <a:xfrm>
            <a:off x="700839" y="1277350"/>
            <a:ext cx="159954" cy="481300"/>
            <a:chOff x="4963775" y="5368550"/>
            <a:chExt cx="294900" cy="481300"/>
          </a:xfrm>
        </p:grpSpPr>
        <p:cxnSp>
          <p:nvCxnSpPr>
            <p:cNvPr id="219" name="Google Shape;219;p25"/>
            <p:cNvCxnSpPr/>
            <p:nvPr/>
          </p:nvCxnSpPr>
          <p:spPr>
            <a:xfrm>
              <a:off x="4963775" y="5609200"/>
              <a:ext cx="294900" cy="0"/>
            </a:xfrm>
            <a:prstGeom prst="straightConnector1">
              <a:avLst/>
            </a:prstGeom>
            <a:noFill/>
            <a:ln cap="flat" cmpd="sng" w="9525">
              <a:solidFill>
                <a:srgbClr val="000000"/>
              </a:solidFill>
              <a:prstDash val="solid"/>
              <a:round/>
              <a:headEnd len="med" w="med" type="none"/>
              <a:tailEnd len="med" w="med" type="none"/>
            </a:ln>
          </p:spPr>
        </p:cxnSp>
        <p:sp>
          <p:nvSpPr>
            <p:cNvPr id="220" name="Google Shape;220;p25"/>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latin typeface="Nunito Sans"/>
                  <a:ea typeface="Nunito Sans"/>
                  <a:cs typeface="Nunito Sans"/>
                  <a:sym typeface="Nunito Sans"/>
                </a:rPr>
                <a:t>6</a:t>
              </a:r>
              <a:endParaRPr>
                <a:solidFill>
                  <a:srgbClr val="000000"/>
                </a:solidFill>
                <a:latin typeface="Nunito Sans"/>
                <a:ea typeface="Nunito Sans"/>
                <a:cs typeface="Nunito Sans"/>
                <a:sym typeface="Nunito Sans"/>
              </a:endParaRPr>
            </a:p>
          </p:txBody>
        </p:sp>
        <p:sp>
          <p:nvSpPr>
            <p:cNvPr id="221" name="Google Shape;221;p25"/>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latin typeface="Nunito Sans"/>
                  <a:ea typeface="Nunito Sans"/>
                  <a:cs typeface="Nunito Sans"/>
                  <a:sym typeface="Nunito Sans"/>
                </a:rPr>
                <a:t>5</a:t>
              </a:r>
              <a:endParaRPr>
                <a:solidFill>
                  <a:srgbClr val="000000"/>
                </a:solidFill>
                <a:latin typeface="Nunito Sans"/>
                <a:ea typeface="Nunito Sans"/>
                <a:cs typeface="Nunito Sans"/>
                <a:sym typeface="Nunito Sans"/>
              </a:endParaRPr>
            </a:p>
          </p:txBody>
        </p:sp>
      </p:grpSp>
      <p:grpSp>
        <p:nvGrpSpPr>
          <p:cNvPr id="222" name="Google Shape;222;p25"/>
          <p:cNvGrpSpPr/>
          <p:nvPr/>
        </p:nvGrpSpPr>
        <p:grpSpPr>
          <a:xfrm>
            <a:off x="1090439" y="1277350"/>
            <a:ext cx="159954" cy="481300"/>
            <a:chOff x="4963775" y="5368550"/>
            <a:chExt cx="294900" cy="481300"/>
          </a:xfrm>
        </p:grpSpPr>
        <p:cxnSp>
          <p:nvCxnSpPr>
            <p:cNvPr id="223" name="Google Shape;223;p25"/>
            <p:cNvCxnSpPr/>
            <p:nvPr/>
          </p:nvCxnSpPr>
          <p:spPr>
            <a:xfrm>
              <a:off x="4963775" y="5609200"/>
              <a:ext cx="294900" cy="0"/>
            </a:xfrm>
            <a:prstGeom prst="straightConnector1">
              <a:avLst/>
            </a:prstGeom>
            <a:noFill/>
            <a:ln cap="flat" cmpd="sng" w="9525">
              <a:solidFill>
                <a:srgbClr val="000000"/>
              </a:solidFill>
              <a:prstDash val="solid"/>
              <a:round/>
              <a:headEnd len="med" w="med" type="none"/>
              <a:tailEnd len="med" w="med" type="none"/>
            </a:ln>
          </p:spPr>
        </p:cxnSp>
        <p:sp>
          <p:nvSpPr>
            <p:cNvPr id="224" name="Google Shape;224;p25"/>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latin typeface="Nunito Sans"/>
                  <a:ea typeface="Nunito Sans"/>
                  <a:cs typeface="Nunito Sans"/>
                  <a:sym typeface="Nunito Sans"/>
                </a:rPr>
                <a:t>3</a:t>
              </a:r>
              <a:endParaRPr>
                <a:solidFill>
                  <a:srgbClr val="000000"/>
                </a:solidFill>
                <a:latin typeface="Nunito Sans"/>
                <a:ea typeface="Nunito Sans"/>
                <a:cs typeface="Nunito Sans"/>
                <a:sym typeface="Nunito Sans"/>
              </a:endParaRPr>
            </a:p>
          </p:txBody>
        </p:sp>
        <p:sp>
          <p:nvSpPr>
            <p:cNvPr id="225" name="Google Shape;225;p25"/>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latin typeface="Nunito Sans"/>
                  <a:ea typeface="Nunito Sans"/>
                  <a:cs typeface="Nunito Sans"/>
                  <a:sym typeface="Nunito Sans"/>
                </a:rPr>
                <a:t>1</a:t>
              </a:r>
              <a:endParaRPr>
                <a:solidFill>
                  <a:srgbClr val="000000"/>
                </a:solidFill>
                <a:latin typeface="Nunito Sans"/>
                <a:ea typeface="Nunito Sans"/>
                <a:cs typeface="Nunito Sans"/>
                <a:sym typeface="Nunito Sans"/>
              </a:endParaRPr>
            </a:p>
          </p:txBody>
        </p:sp>
      </p:grpSp>
      <p:grpSp>
        <p:nvGrpSpPr>
          <p:cNvPr id="226" name="Google Shape;226;p25"/>
          <p:cNvGrpSpPr/>
          <p:nvPr/>
        </p:nvGrpSpPr>
        <p:grpSpPr>
          <a:xfrm>
            <a:off x="1480114" y="1277350"/>
            <a:ext cx="159954" cy="481300"/>
            <a:chOff x="4963775" y="5368550"/>
            <a:chExt cx="294900" cy="481300"/>
          </a:xfrm>
        </p:grpSpPr>
        <p:cxnSp>
          <p:nvCxnSpPr>
            <p:cNvPr id="227" name="Google Shape;227;p25"/>
            <p:cNvCxnSpPr/>
            <p:nvPr/>
          </p:nvCxnSpPr>
          <p:spPr>
            <a:xfrm>
              <a:off x="4963775" y="5609200"/>
              <a:ext cx="294900" cy="0"/>
            </a:xfrm>
            <a:prstGeom prst="straightConnector1">
              <a:avLst/>
            </a:prstGeom>
            <a:noFill/>
            <a:ln cap="flat" cmpd="sng" w="9525">
              <a:solidFill>
                <a:srgbClr val="00BC89"/>
              </a:solidFill>
              <a:prstDash val="solid"/>
              <a:round/>
              <a:headEnd len="med" w="med" type="none"/>
              <a:tailEnd len="med" w="med" type="none"/>
            </a:ln>
          </p:spPr>
        </p:cxnSp>
        <p:sp>
          <p:nvSpPr>
            <p:cNvPr id="228" name="Google Shape;228;p25"/>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BC89"/>
                  </a:solidFill>
                  <a:latin typeface="Nunito Sans"/>
                  <a:ea typeface="Nunito Sans"/>
                  <a:cs typeface="Nunito Sans"/>
                  <a:sym typeface="Nunito Sans"/>
                </a:rPr>
                <a:t>2</a:t>
              </a:r>
              <a:endParaRPr>
                <a:solidFill>
                  <a:srgbClr val="00BC89"/>
                </a:solidFill>
                <a:latin typeface="Nunito Sans"/>
                <a:ea typeface="Nunito Sans"/>
                <a:cs typeface="Nunito Sans"/>
                <a:sym typeface="Nunito Sans"/>
              </a:endParaRPr>
            </a:p>
          </p:txBody>
        </p:sp>
        <p:sp>
          <p:nvSpPr>
            <p:cNvPr id="229" name="Google Shape;229;p25"/>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BC89"/>
                  </a:solidFill>
                  <a:latin typeface="Nunito Sans"/>
                  <a:ea typeface="Nunito Sans"/>
                  <a:cs typeface="Nunito Sans"/>
                  <a:sym typeface="Nunito Sans"/>
                </a:rPr>
                <a:t>5</a:t>
              </a:r>
              <a:endParaRPr>
                <a:solidFill>
                  <a:srgbClr val="00BC89"/>
                </a:solidFill>
                <a:latin typeface="Nunito Sans"/>
                <a:ea typeface="Nunito Sans"/>
                <a:cs typeface="Nunito Sans"/>
                <a:sym typeface="Nunito Sans"/>
              </a:endParaRPr>
            </a:p>
          </p:txBody>
        </p:sp>
      </p:gr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3" name="Shape 233"/>
        <p:cNvGrpSpPr/>
        <p:nvPr/>
      </p:nvGrpSpPr>
      <p:grpSpPr>
        <a:xfrm>
          <a:off x="0" y="0"/>
          <a:ext cx="0" cy="0"/>
          <a:chOff x="0" y="0"/>
          <a:chExt cx="0" cy="0"/>
        </a:xfrm>
      </p:grpSpPr>
      <p:graphicFrame>
        <p:nvGraphicFramePr>
          <p:cNvPr id="234" name="Google Shape;234;p26"/>
          <p:cNvGraphicFramePr/>
          <p:nvPr/>
        </p:nvGraphicFramePr>
        <p:xfrm>
          <a:off x="108044" y="862525"/>
          <a:ext cx="3000000" cy="3000000"/>
        </p:xfrm>
        <a:graphic>
          <a:graphicData uri="http://schemas.openxmlformats.org/drawingml/2006/table">
            <a:tbl>
              <a:tblPr bandRow="1" firstRow="1">
                <a:noFill/>
                <a:tableStyleId>{8431FB5C-2FFC-4E8B-9D9D-0D51A38DB3C7}</a:tableStyleId>
              </a:tblPr>
              <a:tblGrid>
                <a:gridCol w="1546950"/>
                <a:gridCol w="1301375"/>
                <a:gridCol w="1615625"/>
                <a:gridCol w="1350275"/>
                <a:gridCol w="3067850"/>
              </a:tblGrid>
              <a:tr h="10047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Evaluate:</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chemeClr val="dk1"/>
                          </a:solidFill>
                          <a:latin typeface="Nunito Sans"/>
                          <a:ea typeface="Nunito Sans"/>
                          <a:cs typeface="Nunito Sans"/>
                          <a:sym typeface="Nunito Sans"/>
                        </a:rPr>
                        <a:t>   </a:t>
                      </a:r>
                      <a:r>
                        <a:rPr b="0" baseline="30000" lang="en-GB" sz="1600">
                          <a:solidFill>
                            <a:schemeClr val="dk1"/>
                          </a:solidFill>
                          <a:latin typeface="Nunito Sans"/>
                          <a:ea typeface="Nunito Sans"/>
                          <a:cs typeface="Nunito Sans"/>
                          <a:sym typeface="Nunito Sans"/>
                        </a:rPr>
                        <a:t> </a:t>
                      </a:r>
                      <a:r>
                        <a:rPr b="0" lang="en-GB" sz="1600">
                          <a:solidFill>
                            <a:schemeClr val="dk1"/>
                          </a:solidFill>
                          <a:latin typeface="Nunito Sans"/>
                          <a:ea typeface="Nunito Sans"/>
                          <a:cs typeface="Nunito Sans"/>
                          <a:sym typeface="Nunito Sans"/>
                        </a:rPr>
                        <a:t> +    </a:t>
                      </a:r>
                      <a:r>
                        <a:rPr b="0" baseline="30000" lang="en-GB" sz="1600">
                          <a:solidFill>
                            <a:schemeClr val="dk1"/>
                          </a:solidFill>
                          <a:latin typeface="Nunito Sans"/>
                          <a:ea typeface="Nunito Sans"/>
                          <a:cs typeface="Nunito Sans"/>
                          <a:sym typeface="Nunito Sans"/>
                        </a:rPr>
                        <a:t> </a:t>
                      </a:r>
                      <a:r>
                        <a:rPr b="0" lang="en-GB" sz="1600">
                          <a:solidFill>
                            <a:schemeClr val="dk1"/>
                          </a:solidFill>
                          <a:latin typeface="Nunito Sans"/>
                          <a:ea typeface="Nunito Sans"/>
                          <a:cs typeface="Nunito Sans"/>
                          <a:sym typeface="Nunito Sans"/>
                        </a:rPr>
                        <a:t>-     = </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Find the percentage change when 125 is decreased to 100.</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Find the highest common factor of 8, 24 and 40.</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79675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Work out the volume of this </a:t>
                      </a:r>
                      <a:r>
                        <a:rPr lang="en-GB" sz="1600">
                          <a:latin typeface="Nunito Sans"/>
                          <a:ea typeface="Nunito Sans"/>
                          <a:cs typeface="Nunito Sans"/>
                          <a:sym typeface="Nunito Sans"/>
                        </a:rPr>
                        <a:t>cylinder</a:t>
                      </a:r>
                      <a:r>
                        <a:rPr lang="en-GB" sz="1600">
                          <a:solidFill>
                            <a:schemeClr val="dk1"/>
                          </a:solidFill>
                          <a:latin typeface="Nunito Sans"/>
                          <a:ea typeface="Nunito Sans"/>
                          <a:cs typeface="Nunito Sans"/>
                          <a:sym typeface="Nunito Sans"/>
                        </a:rPr>
                        <a:t>, giving your answer to one decimal place</a:t>
                      </a:r>
                      <a:r>
                        <a:rPr lang="en-GB" sz="1600">
                          <a:latin typeface="Nunito Sans"/>
                          <a:ea typeface="Nunito Sans"/>
                          <a:cs typeface="Nunito Sans"/>
                          <a:sym typeface="Nunito Sans"/>
                        </a:rPr>
                        <a:t>.</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The shape below is a regular hexagon. </a:t>
                      </a:r>
                      <a:r>
                        <a:rPr lang="en-GB" sz="1600">
                          <a:solidFill>
                            <a:schemeClr val="dk1"/>
                          </a:solidFill>
                          <a:latin typeface="Nunito Sans"/>
                          <a:ea typeface="Nunito Sans"/>
                          <a:cs typeface="Nunito Sans"/>
                          <a:sym typeface="Nunito Sans"/>
                        </a:rPr>
                        <a:t>Work out the size of angle </a:t>
                      </a:r>
                      <a:r>
                        <a:rPr i="1" lang="en-GB" sz="1600">
                          <a:solidFill>
                            <a:schemeClr val="dk1"/>
                          </a:solidFill>
                          <a:latin typeface="Times New Roman"/>
                          <a:ea typeface="Times New Roman"/>
                          <a:cs typeface="Times New Roman"/>
                          <a:sym typeface="Times New Roman"/>
                        </a:rPr>
                        <a:t>E</a:t>
                      </a:r>
                      <a:r>
                        <a:rPr lang="en-GB" sz="1600">
                          <a:solidFill>
                            <a:schemeClr val="dk1"/>
                          </a:solidFill>
                          <a:latin typeface="Nunito Sans"/>
                          <a:ea typeface="Nunito Sans"/>
                          <a:cs typeface="Nunito Sans"/>
                          <a:sym typeface="Nunito Sans"/>
                        </a:rPr>
                        <a:t>.</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235" name="Google Shape;235;p26"/>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12: Day</a:t>
            </a:r>
            <a:r>
              <a:rPr b="1" lang="en-GB">
                <a:solidFill>
                  <a:srgbClr val="FFFFFF"/>
                </a:solidFill>
                <a:latin typeface="Nunito Sans"/>
                <a:ea typeface="Nunito Sans"/>
                <a:cs typeface="Nunito Sans"/>
                <a:sym typeface="Nunito Sans"/>
              </a:rPr>
              <a:t> 5</a:t>
            </a:r>
            <a:endParaRPr b="1">
              <a:solidFill>
                <a:srgbClr val="FFFFFF"/>
              </a:solidFill>
              <a:latin typeface="Nunito Sans"/>
              <a:ea typeface="Nunito Sans"/>
              <a:cs typeface="Nunito Sans"/>
              <a:sym typeface="Nunito Sans"/>
            </a:endParaRPr>
          </a:p>
        </p:txBody>
      </p:sp>
      <p:pic>
        <p:nvPicPr>
          <p:cNvPr id="236" name="Google Shape;236;p26"/>
          <p:cNvPicPr preferRelativeResize="0"/>
          <p:nvPr/>
        </p:nvPicPr>
        <p:blipFill>
          <a:blip r:embed="rId3">
            <a:alphaModFix/>
          </a:blip>
          <a:stretch>
            <a:fillRect/>
          </a:stretch>
        </p:blipFill>
        <p:spPr>
          <a:xfrm>
            <a:off x="5467125" y="2709175"/>
            <a:ext cx="2133762" cy="1850975"/>
          </a:xfrm>
          <a:prstGeom prst="rect">
            <a:avLst/>
          </a:prstGeom>
          <a:noFill/>
          <a:ln>
            <a:noFill/>
          </a:ln>
        </p:spPr>
      </p:pic>
      <p:pic>
        <p:nvPicPr>
          <p:cNvPr id="237" name="Google Shape;237;p26"/>
          <p:cNvPicPr preferRelativeResize="0"/>
          <p:nvPr/>
        </p:nvPicPr>
        <p:blipFill>
          <a:blip r:embed="rId4">
            <a:alphaModFix/>
          </a:blip>
          <a:stretch>
            <a:fillRect/>
          </a:stretch>
        </p:blipFill>
        <p:spPr>
          <a:xfrm>
            <a:off x="948125" y="2834225"/>
            <a:ext cx="2333350" cy="1600875"/>
          </a:xfrm>
          <a:prstGeom prst="rect">
            <a:avLst/>
          </a:prstGeom>
          <a:noFill/>
          <a:ln>
            <a:noFill/>
          </a:ln>
        </p:spPr>
      </p:pic>
      <p:grpSp>
        <p:nvGrpSpPr>
          <p:cNvPr id="238" name="Google Shape;238;p26"/>
          <p:cNvGrpSpPr/>
          <p:nvPr/>
        </p:nvGrpSpPr>
        <p:grpSpPr>
          <a:xfrm>
            <a:off x="1061539" y="1292350"/>
            <a:ext cx="159954" cy="481300"/>
            <a:chOff x="4963775" y="5368550"/>
            <a:chExt cx="294900" cy="481300"/>
          </a:xfrm>
        </p:grpSpPr>
        <p:cxnSp>
          <p:nvCxnSpPr>
            <p:cNvPr id="239" name="Google Shape;239;p26"/>
            <p:cNvCxnSpPr/>
            <p:nvPr/>
          </p:nvCxnSpPr>
          <p:spPr>
            <a:xfrm>
              <a:off x="4963775" y="5609200"/>
              <a:ext cx="294900" cy="0"/>
            </a:xfrm>
            <a:prstGeom prst="straightConnector1">
              <a:avLst/>
            </a:prstGeom>
            <a:noFill/>
            <a:ln cap="flat" cmpd="sng" w="9525">
              <a:solidFill>
                <a:srgbClr val="000000"/>
              </a:solidFill>
              <a:prstDash val="solid"/>
              <a:round/>
              <a:headEnd len="med" w="med" type="none"/>
              <a:tailEnd len="med" w="med" type="none"/>
            </a:ln>
          </p:spPr>
        </p:cxnSp>
        <p:sp>
          <p:nvSpPr>
            <p:cNvPr id="240" name="Google Shape;240;p26"/>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0000"/>
                  </a:solidFill>
                  <a:latin typeface="Nunito Sans"/>
                  <a:ea typeface="Nunito Sans"/>
                  <a:cs typeface="Nunito Sans"/>
                  <a:sym typeface="Nunito Sans"/>
                </a:rPr>
                <a:t>3</a:t>
              </a:r>
              <a:endParaRPr>
                <a:solidFill>
                  <a:srgbClr val="000000"/>
                </a:solidFill>
                <a:latin typeface="Nunito Sans"/>
                <a:ea typeface="Nunito Sans"/>
                <a:cs typeface="Nunito Sans"/>
                <a:sym typeface="Nunito Sans"/>
              </a:endParaRPr>
            </a:p>
          </p:txBody>
        </p:sp>
        <p:sp>
          <p:nvSpPr>
            <p:cNvPr id="241" name="Google Shape;241;p26"/>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0000"/>
                  </a:solidFill>
                  <a:latin typeface="Nunito Sans"/>
                  <a:ea typeface="Nunito Sans"/>
                  <a:cs typeface="Nunito Sans"/>
                  <a:sym typeface="Nunito Sans"/>
                </a:rPr>
                <a:t>2</a:t>
              </a:r>
              <a:endParaRPr>
                <a:solidFill>
                  <a:srgbClr val="000000"/>
                </a:solidFill>
                <a:latin typeface="Nunito Sans"/>
                <a:ea typeface="Nunito Sans"/>
                <a:cs typeface="Nunito Sans"/>
                <a:sym typeface="Nunito Sans"/>
              </a:endParaRPr>
            </a:p>
          </p:txBody>
        </p:sp>
      </p:grpSp>
      <p:grpSp>
        <p:nvGrpSpPr>
          <p:cNvPr id="242" name="Google Shape;242;p26"/>
          <p:cNvGrpSpPr/>
          <p:nvPr/>
        </p:nvGrpSpPr>
        <p:grpSpPr>
          <a:xfrm>
            <a:off x="682564" y="1292350"/>
            <a:ext cx="159954" cy="481300"/>
            <a:chOff x="4963775" y="5368550"/>
            <a:chExt cx="294900" cy="481300"/>
          </a:xfrm>
        </p:grpSpPr>
        <p:cxnSp>
          <p:nvCxnSpPr>
            <p:cNvPr id="243" name="Google Shape;243;p26"/>
            <p:cNvCxnSpPr/>
            <p:nvPr/>
          </p:nvCxnSpPr>
          <p:spPr>
            <a:xfrm>
              <a:off x="4963775" y="5609200"/>
              <a:ext cx="294900" cy="0"/>
            </a:xfrm>
            <a:prstGeom prst="straightConnector1">
              <a:avLst/>
            </a:prstGeom>
            <a:noFill/>
            <a:ln cap="flat" cmpd="sng" w="9525">
              <a:solidFill>
                <a:srgbClr val="000000"/>
              </a:solidFill>
              <a:prstDash val="solid"/>
              <a:round/>
              <a:headEnd len="med" w="med" type="none"/>
              <a:tailEnd len="med" w="med" type="none"/>
            </a:ln>
          </p:spPr>
        </p:cxnSp>
        <p:sp>
          <p:nvSpPr>
            <p:cNvPr id="244" name="Google Shape;244;p26"/>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0000"/>
                  </a:solidFill>
                  <a:latin typeface="Nunito Sans"/>
                  <a:ea typeface="Nunito Sans"/>
                  <a:cs typeface="Nunito Sans"/>
                  <a:sym typeface="Nunito Sans"/>
                </a:rPr>
                <a:t>5</a:t>
              </a:r>
              <a:endParaRPr>
                <a:solidFill>
                  <a:srgbClr val="000000"/>
                </a:solidFill>
                <a:latin typeface="Nunito Sans"/>
                <a:ea typeface="Nunito Sans"/>
                <a:cs typeface="Nunito Sans"/>
                <a:sym typeface="Nunito Sans"/>
              </a:endParaRPr>
            </a:p>
          </p:txBody>
        </p:sp>
        <p:sp>
          <p:nvSpPr>
            <p:cNvPr id="245" name="Google Shape;245;p26"/>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0000"/>
                  </a:solidFill>
                  <a:latin typeface="Nunito Sans"/>
                  <a:ea typeface="Nunito Sans"/>
                  <a:cs typeface="Nunito Sans"/>
                  <a:sym typeface="Nunito Sans"/>
                </a:rPr>
                <a:t>2</a:t>
              </a:r>
              <a:endParaRPr>
                <a:solidFill>
                  <a:srgbClr val="000000"/>
                </a:solidFill>
                <a:latin typeface="Nunito Sans"/>
                <a:ea typeface="Nunito Sans"/>
                <a:cs typeface="Nunito Sans"/>
                <a:sym typeface="Nunito Sans"/>
              </a:endParaRPr>
            </a:p>
          </p:txBody>
        </p:sp>
      </p:grpSp>
      <p:grpSp>
        <p:nvGrpSpPr>
          <p:cNvPr id="246" name="Google Shape;246;p26"/>
          <p:cNvGrpSpPr/>
          <p:nvPr/>
        </p:nvGrpSpPr>
        <p:grpSpPr>
          <a:xfrm>
            <a:off x="1394214" y="1292350"/>
            <a:ext cx="159954" cy="481300"/>
            <a:chOff x="4963775" y="5368550"/>
            <a:chExt cx="294900" cy="481300"/>
          </a:xfrm>
        </p:grpSpPr>
        <p:cxnSp>
          <p:nvCxnSpPr>
            <p:cNvPr id="247" name="Google Shape;247;p26"/>
            <p:cNvCxnSpPr/>
            <p:nvPr/>
          </p:nvCxnSpPr>
          <p:spPr>
            <a:xfrm>
              <a:off x="4963775" y="5609200"/>
              <a:ext cx="294900" cy="0"/>
            </a:xfrm>
            <a:prstGeom prst="straightConnector1">
              <a:avLst/>
            </a:prstGeom>
            <a:noFill/>
            <a:ln cap="flat" cmpd="sng" w="9525">
              <a:solidFill>
                <a:srgbClr val="000000"/>
              </a:solidFill>
              <a:prstDash val="solid"/>
              <a:round/>
              <a:headEnd len="med" w="med" type="none"/>
              <a:tailEnd len="med" w="med" type="none"/>
            </a:ln>
          </p:spPr>
        </p:cxnSp>
        <p:sp>
          <p:nvSpPr>
            <p:cNvPr id="248" name="Google Shape;248;p26"/>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0000"/>
                  </a:solidFill>
                  <a:latin typeface="Nunito Sans"/>
                  <a:ea typeface="Nunito Sans"/>
                  <a:cs typeface="Nunito Sans"/>
                  <a:sym typeface="Nunito Sans"/>
                </a:rPr>
                <a:t>6</a:t>
              </a:r>
              <a:endParaRPr>
                <a:solidFill>
                  <a:srgbClr val="000000"/>
                </a:solidFill>
                <a:latin typeface="Nunito Sans"/>
                <a:ea typeface="Nunito Sans"/>
                <a:cs typeface="Nunito Sans"/>
                <a:sym typeface="Nunito Sans"/>
              </a:endParaRPr>
            </a:p>
          </p:txBody>
        </p:sp>
        <p:sp>
          <p:nvSpPr>
            <p:cNvPr id="249" name="Google Shape;249;p26"/>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0000"/>
                  </a:solidFill>
                  <a:latin typeface="Nunito Sans"/>
                  <a:ea typeface="Nunito Sans"/>
                  <a:cs typeface="Nunito Sans"/>
                  <a:sym typeface="Nunito Sans"/>
                </a:rPr>
                <a:t>1</a:t>
              </a:r>
              <a:endParaRPr>
                <a:solidFill>
                  <a:srgbClr val="000000"/>
                </a:solidFill>
                <a:latin typeface="Nunito Sans"/>
                <a:ea typeface="Nunito Sans"/>
                <a:cs typeface="Nunito Sans"/>
                <a:sym typeface="Nunito Sans"/>
              </a:endParaRPr>
            </a:p>
          </p:txBody>
        </p:sp>
      </p:gr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3" name="Shape 253"/>
        <p:cNvGrpSpPr/>
        <p:nvPr/>
      </p:nvGrpSpPr>
      <p:grpSpPr>
        <a:xfrm>
          <a:off x="0" y="0"/>
          <a:ext cx="0" cy="0"/>
          <a:chOff x="0" y="0"/>
          <a:chExt cx="0" cy="0"/>
        </a:xfrm>
      </p:grpSpPr>
      <p:graphicFrame>
        <p:nvGraphicFramePr>
          <p:cNvPr id="254" name="Google Shape;254;p27"/>
          <p:cNvGraphicFramePr/>
          <p:nvPr/>
        </p:nvGraphicFramePr>
        <p:xfrm>
          <a:off x="108044" y="862525"/>
          <a:ext cx="3000000" cy="3000000"/>
        </p:xfrm>
        <a:graphic>
          <a:graphicData uri="http://schemas.openxmlformats.org/drawingml/2006/table">
            <a:tbl>
              <a:tblPr bandRow="1" firstRow="1">
                <a:noFill/>
                <a:tableStyleId>{8431FB5C-2FFC-4E8B-9D9D-0D51A38DB3C7}</a:tableStyleId>
              </a:tblPr>
              <a:tblGrid>
                <a:gridCol w="1546950"/>
                <a:gridCol w="1301375"/>
                <a:gridCol w="1615625"/>
                <a:gridCol w="1350275"/>
                <a:gridCol w="3067850"/>
              </a:tblGrid>
              <a:tr h="10047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Evaluate:</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chemeClr val="dk1"/>
                          </a:solidFill>
                          <a:latin typeface="Nunito Sans"/>
                          <a:ea typeface="Nunito Sans"/>
                          <a:cs typeface="Nunito Sans"/>
                          <a:sym typeface="Nunito Sans"/>
                        </a:rPr>
                        <a:t>   </a:t>
                      </a:r>
                      <a:r>
                        <a:rPr b="0" baseline="30000" lang="en-GB" sz="1600">
                          <a:solidFill>
                            <a:schemeClr val="dk1"/>
                          </a:solidFill>
                          <a:latin typeface="Nunito Sans"/>
                          <a:ea typeface="Nunito Sans"/>
                          <a:cs typeface="Nunito Sans"/>
                          <a:sym typeface="Nunito Sans"/>
                        </a:rPr>
                        <a:t> </a:t>
                      </a:r>
                      <a:r>
                        <a:rPr b="0" lang="en-GB" sz="1600">
                          <a:solidFill>
                            <a:schemeClr val="dk1"/>
                          </a:solidFill>
                          <a:latin typeface="Nunito Sans"/>
                          <a:ea typeface="Nunito Sans"/>
                          <a:cs typeface="Nunito Sans"/>
                          <a:sym typeface="Nunito Sans"/>
                        </a:rPr>
                        <a:t> +    </a:t>
                      </a:r>
                      <a:r>
                        <a:rPr b="0" baseline="30000" lang="en-GB" sz="1600">
                          <a:solidFill>
                            <a:schemeClr val="dk1"/>
                          </a:solidFill>
                          <a:latin typeface="Nunito Sans"/>
                          <a:ea typeface="Nunito Sans"/>
                          <a:cs typeface="Nunito Sans"/>
                          <a:sym typeface="Nunito Sans"/>
                        </a:rPr>
                        <a:t> </a:t>
                      </a:r>
                      <a:r>
                        <a:rPr b="0" lang="en-GB" sz="1600">
                          <a:solidFill>
                            <a:schemeClr val="dk1"/>
                          </a:solidFill>
                          <a:latin typeface="Nunito Sans"/>
                          <a:ea typeface="Nunito Sans"/>
                          <a:cs typeface="Nunito Sans"/>
                          <a:sym typeface="Nunito Sans"/>
                        </a:rPr>
                        <a:t>-     =</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Find the percentage change when 125 is decreased to 100.</a:t>
                      </a:r>
                      <a:endParaRPr b="0" sz="1600">
                        <a:solidFill>
                          <a:srgbClr val="000000"/>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rgbClr val="00BC89"/>
                          </a:solidFill>
                          <a:latin typeface="Nunito Sans"/>
                          <a:ea typeface="Nunito Sans"/>
                          <a:cs typeface="Nunito Sans"/>
                          <a:sym typeface="Nunito Sans"/>
                        </a:rPr>
                        <a:t>20% (decrease)</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Find the highest common factor of 8, 24 and 40.</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BC89"/>
                          </a:solidFill>
                          <a:latin typeface="Nunito Sans"/>
                          <a:ea typeface="Nunito Sans"/>
                          <a:cs typeface="Nunito Sans"/>
                          <a:sym typeface="Nunito Sans"/>
                        </a:rPr>
                        <a:t>8</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70417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Work out the volume of this </a:t>
                      </a:r>
                      <a:r>
                        <a:rPr lang="en-GB" sz="1600">
                          <a:latin typeface="Nunito Sans"/>
                          <a:ea typeface="Nunito Sans"/>
                          <a:cs typeface="Nunito Sans"/>
                          <a:sym typeface="Nunito Sans"/>
                        </a:rPr>
                        <a:t>cylinder</a:t>
                      </a:r>
                      <a:r>
                        <a:rPr lang="en-GB" sz="1600">
                          <a:solidFill>
                            <a:schemeClr val="dk1"/>
                          </a:solidFill>
                          <a:latin typeface="Nunito Sans"/>
                          <a:ea typeface="Nunito Sans"/>
                          <a:cs typeface="Nunito Sans"/>
                          <a:sym typeface="Nunito Sans"/>
                        </a:rPr>
                        <a:t>, giving your answer to one decimal place</a:t>
                      </a:r>
                      <a:r>
                        <a:rPr lang="en-GB" sz="1600">
                          <a:latin typeface="Nunito Sans"/>
                          <a:ea typeface="Nunito Sans"/>
                          <a:cs typeface="Nunito Sans"/>
                          <a:sym typeface="Nunito Sans"/>
                        </a:rPr>
                        <a:t>.    </a:t>
                      </a:r>
                      <a:r>
                        <a:rPr lang="en-GB" sz="1600">
                          <a:solidFill>
                            <a:srgbClr val="00BC89"/>
                          </a:solidFill>
                          <a:latin typeface="Nunito Sans"/>
                          <a:ea typeface="Nunito Sans"/>
                          <a:cs typeface="Nunito Sans"/>
                          <a:sym typeface="Nunito Sans"/>
                        </a:rPr>
                        <a:t>1336.0cm</a:t>
                      </a:r>
                      <a:r>
                        <a:rPr baseline="30000" lang="en-GB" sz="1600">
                          <a:solidFill>
                            <a:srgbClr val="00BC89"/>
                          </a:solidFill>
                          <a:latin typeface="Nunito Sans"/>
                          <a:ea typeface="Nunito Sans"/>
                          <a:cs typeface="Nunito Sans"/>
                          <a:sym typeface="Nunito Sans"/>
                        </a:rPr>
                        <a:t>3</a:t>
                      </a:r>
                      <a:endParaRPr baseline="3000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The shape below is a regular hexagon. </a:t>
                      </a:r>
                      <a:r>
                        <a:rPr lang="en-GB" sz="1600">
                          <a:solidFill>
                            <a:schemeClr val="dk1"/>
                          </a:solidFill>
                          <a:latin typeface="Nunito Sans"/>
                          <a:ea typeface="Nunito Sans"/>
                          <a:cs typeface="Nunito Sans"/>
                          <a:sym typeface="Nunito Sans"/>
                        </a:rPr>
                        <a:t>Work out the size of angle </a:t>
                      </a:r>
                      <a:r>
                        <a:rPr i="1" lang="en-GB" sz="1600">
                          <a:solidFill>
                            <a:schemeClr val="dk1"/>
                          </a:solidFill>
                          <a:latin typeface="Times New Roman"/>
                          <a:ea typeface="Times New Roman"/>
                          <a:cs typeface="Times New Roman"/>
                          <a:sym typeface="Times New Roman"/>
                        </a:rPr>
                        <a:t>E</a:t>
                      </a:r>
                      <a:r>
                        <a:rPr lang="en-GB" sz="1600">
                          <a:solidFill>
                            <a:schemeClr val="dk1"/>
                          </a:solidFill>
                          <a:latin typeface="Nunito Sans"/>
                          <a:ea typeface="Nunito Sans"/>
                          <a:cs typeface="Nunito Sans"/>
                          <a:sym typeface="Nunito Sans"/>
                        </a:rPr>
                        <a:t>.          </a:t>
                      </a:r>
                      <a:r>
                        <a:rPr lang="en-GB" sz="1600">
                          <a:solidFill>
                            <a:srgbClr val="00BC89"/>
                          </a:solidFill>
                          <a:latin typeface="Nunito Sans"/>
                          <a:ea typeface="Nunito Sans"/>
                          <a:cs typeface="Nunito Sans"/>
                          <a:sym typeface="Nunito Sans"/>
                        </a:rPr>
                        <a:t>60</a:t>
                      </a:r>
                      <a:r>
                        <a:rPr baseline="30000" lang="en-GB" sz="1600">
                          <a:solidFill>
                            <a:srgbClr val="00BC89"/>
                          </a:solidFill>
                          <a:latin typeface="Nunito Sans"/>
                          <a:ea typeface="Nunito Sans"/>
                          <a:cs typeface="Nunito Sans"/>
                          <a:sym typeface="Nunito Sans"/>
                        </a:rPr>
                        <a:t>o</a:t>
                      </a:r>
                      <a:endParaRPr baseline="3000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255" name="Google Shape;255;p27"/>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12: Day</a:t>
            </a:r>
            <a:r>
              <a:rPr b="1" lang="en-GB">
                <a:solidFill>
                  <a:srgbClr val="FFFFFF"/>
                </a:solidFill>
                <a:latin typeface="Nunito Sans"/>
                <a:ea typeface="Nunito Sans"/>
                <a:cs typeface="Nunito Sans"/>
                <a:sym typeface="Nunito Sans"/>
              </a:rPr>
              <a:t> 5</a:t>
            </a:r>
            <a:endParaRPr b="1">
              <a:solidFill>
                <a:srgbClr val="FFFFFF"/>
              </a:solidFill>
              <a:latin typeface="Nunito Sans"/>
              <a:ea typeface="Nunito Sans"/>
              <a:cs typeface="Nunito Sans"/>
              <a:sym typeface="Nunito Sans"/>
            </a:endParaRPr>
          </a:p>
        </p:txBody>
      </p:sp>
      <p:pic>
        <p:nvPicPr>
          <p:cNvPr id="256" name="Google Shape;256;p27"/>
          <p:cNvPicPr preferRelativeResize="0"/>
          <p:nvPr/>
        </p:nvPicPr>
        <p:blipFill>
          <a:blip r:embed="rId3">
            <a:alphaModFix/>
          </a:blip>
          <a:stretch>
            <a:fillRect/>
          </a:stretch>
        </p:blipFill>
        <p:spPr>
          <a:xfrm>
            <a:off x="948125" y="2834225"/>
            <a:ext cx="2333350" cy="1600875"/>
          </a:xfrm>
          <a:prstGeom prst="rect">
            <a:avLst/>
          </a:prstGeom>
          <a:noFill/>
          <a:ln>
            <a:noFill/>
          </a:ln>
        </p:spPr>
      </p:pic>
      <p:pic>
        <p:nvPicPr>
          <p:cNvPr id="257" name="Google Shape;257;p27"/>
          <p:cNvPicPr preferRelativeResize="0"/>
          <p:nvPr/>
        </p:nvPicPr>
        <p:blipFill>
          <a:blip r:embed="rId4">
            <a:alphaModFix/>
          </a:blip>
          <a:stretch>
            <a:fillRect/>
          </a:stretch>
        </p:blipFill>
        <p:spPr>
          <a:xfrm>
            <a:off x="5467125" y="2709175"/>
            <a:ext cx="2133762" cy="1850975"/>
          </a:xfrm>
          <a:prstGeom prst="rect">
            <a:avLst/>
          </a:prstGeom>
          <a:noFill/>
          <a:ln>
            <a:noFill/>
          </a:ln>
        </p:spPr>
      </p:pic>
      <p:grpSp>
        <p:nvGrpSpPr>
          <p:cNvPr id="258" name="Google Shape;258;p27"/>
          <p:cNvGrpSpPr/>
          <p:nvPr/>
        </p:nvGrpSpPr>
        <p:grpSpPr>
          <a:xfrm>
            <a:off x="1061539" y="1292350"/>
            <a:ext cx="159954" cy="481300"/>
            <a:chOff x="4963775" y="5368550"/>
            <a:chExt cx="294900" cy="481300"/>
          </a:xfrm>
        </p:grpSpPr>
        <p:cxnSp>
          <p:nvCxnSpPr>
            <p:cNvPr id="259" name="Google Shape;259;p27"/>
            <p:cNvCxnSpPr/>
            <p:nvPr/>
          </p:nvCxnSpPr>
          <p:spPr>
            <a:xfrm>
              <a:off x="4963775" y="5609200"/>
              <a:ext cx="294900" cy="0"/>
            </a:xfrm>
            <a:prstGeom prst="straightConnector1">
              <a:avLst/>
            </a:prstGeom>
            <a:noFill/>
            <a:ln cap="flat" cmpd="sng" w="9525">
              <a:solidFill>
                <a:srgbClr val="000000"/>
              </a:solidFill>
              <a:prstDash val="solid"/>
              <a:round/>
              <a:headEnd len="med" w="med" type="none"/>
              <a:tailEnd len="med" w="med" type="none"/>
            </a:ln>
          </p:spPr>
        </p:cxnSp>
        <p:sp>
          <p:nvSpPr>
            <p:cNvPr id="260" name="Google Shape;260;p27"/>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0000"/>
                  </a:solidFill>
                  <a:latin typeface="Nunito Sans"/>
                  <a:ea typeface="Nunito Sans"/>
                  <a:cs typeface="Nunito Sans"/>
                  <a:sym typeface="Nunito Sans"/>
                </a:rPr>
                <a:t>3</a:t>
              </a:r>
              <a:endParaRPr>
                <a:solidFill>
                  <a:srgbClr val="000000"/>
                </a:solidFill>
                <a:latin typeface="Nunito Sans"/>
                <a:ea typeface="Nunito Sans"/>
                <a:cs typeface="Nunito Sans"/>
                <a:sym typeface="Nunito Sans"/>
              </a:endParaRPr>
            </a:p>
          </p:txBody>
        </p:sp>
        <p:sp>
          <p:nvSpPr>
            <p:cNvPr id="261" name="Google Shape;261;p27"/>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0000"/>
                  </a:solidFill>
                  <a:latin typeface="Nunito Sans"/>
                  <a:ea typeface="Nunito Sans"/>
                  <a:cs typeface="Nunito Sans"/>
                  <a:sym typeface="Nunito Sans"/>
                </a:rPr>
                <a:t>2</a:t>
              </a:r>
              <a:endParaRPr>
                <a:solidFill>
                  <a:srgbClr val="000000"/>
                </a:solidFill>
                <a:latin typeface="Nunito Sans"/>
                <a:ea typeface="Nunito Sans"/>
                <a:cs typeface="Nunito Sans"/>
                <a:sym typeface="Nunito Sans"/>
              </a:endParaRPr>
            </a:p>
          </p:txBody>
        </p:sp>
      </p:grpSp>
      <p:grpSp>
        <p:nvGrpSpPr>
          <p:cNvPr id="262" name="Google Shape;262;p27"/>
          <p:cNvGrpSpPr/>
          <p:nvPr/>
        </p:nvGrpSpPr>
        <p:grpSpPr>
          <a:xfrm>
            <a:off x="682564" y="1292350"/>
            <a:ext cx="159954" cy="481300"/>
            <a:chOff x="4963775" y="5368550"/>
            <a:chExt cx="294900" cy="481300"/>
          </a:xfrm>
        </p:grpSpPr>
        <p:cxnSp>
          <p:nvCxnSpPr>
            <p:cNvPr id="263" name="Google Shape;263;p27"/>
            <p:cNvCxnSpPr/>
            <p:nvPr/>
          </p:nvCxnSpPr>
          <p:spPr>
            <a:xfrm>
              <a:off x="4963775" y="5609200"/>
              <a:ext cx="294900" cy="0"/>
            </a:xfrm>
            <a:prstGeom prst="straightConnector1">
              <a:avLst/>
            </a:prstGeom>
            <a:noFill/>
            <a:ln cap="flat" cmpd="sng" w="9525">
              <a:solidFill>
                <a:srgbClr val="000000"/>
              </a:solidFill>
              <a:prstDash val="solid"/>
              <a:round/>
              <a:headEnd len="med" w="med" type="none"/>
              <a:tailEnd len="med" w="med" type="none"/>
            </a:ln>
          </p:spPr>
        </p:cxnSp>
        <p:sp>
          <p:nvSpPr>
            <p:cNvPr id="264" name="Google Shape;264;p27"/>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0000"/>
                  </a:solidFill>
                  <a:latin typeface="Nunito Sans"/>
                  <a:ea typeface="Nunito Sans"/>
                  <a:cs typeface="Nunito Sans"/>
                  <a:sym typeface="Nunito Sans"/>
                </a:rPr>
                <a:t>5</a:t>
              </a:r>
              <a:endParaRPr>
                <a:solidFill>
                  <a:srgbClr val="000000"/>
                </a:solidFill>
                <a:latin typeface="Nunito Sans"/>
                <a:ea typeface="Nunito Sans"/>
                <a:cs typeface="Nunito Sans"/>
                <a:sym typeface="Nunito Sans"/>
              </a:endParaRPr>
            </a:p>
          </p:txBody>
        </p:sp>
        <p:sp>
          <p:nvSpPr>
            <p:cNvPr id="265" name="Google Shape;265;p27"/>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0000"/>
                  </a:solidFill>
                  <a:latin typeface="Nunito Sans"/>
                  <a:ea typeface="Nunito Sans"/>
                  <a:cs typeface="Nunito Sans"/>
                  <a:sym typeface="Nunito Sans"/>
                </a:rPr>
                <a:t>2</a:t>
              </a:r>
              <a:endParaRPr>
                <a:solidFill>
                  <a:srgbClr val="000000"/>
                </a:solidFill>
                <a:latin typeface="Nunito Sans"/>
                <a:ea typeface="Nunito Sans"/>
                <a:cs typeface="Nunito Sans"/>
                <a:sym typeface="Nunito Sans"/>
              </a:endParaRPr>
            </a:p>
          </p:txBody>
        </p:sp>
      </p:grpSp>
      <p:grpSp>
        <p:nvGrpSpPr>
          <p:cNvPr id="266" name="Google Shape;266;p27"/>
          <p:cNvGrpSpPr/>
          <p:nvPr/>
        </p:nvGrpSpPr>
        <p:grpSpPr>
          <a:xfrm>
            <a:off x="1394214" y="1292350"/>
            <a:ext cx="159954" cy="481300"/>
            <a:chOff x="4963775" y="5368550"/>
            <a:chExt cx="294900" cy="481300"/>
          </a:xfrm>
        </p:grpSpPr>
        <p:cxnSp>
          <p:nvCxnSpPr>
            <p:cNvPr id="267" name="Google Shape;267;p27"/>
            <p:cNvCxnSpPr/>
            <p:nvPr/>
          </p:nvCxnSpPr>
          <p:spPr>
            <a:xfrm>
              <a:off x="4963775" y="5609200"/>
              <a:ext cx="294900" cy="0"/>
            </a:xfrm>
            <a:prstGeom prst="straightConnector1">
              <a:avLst/>
            </a:prstGeom>
            <a:noFill/>
            <a:ln cap="flat" cmpd="sng" w="9525">
              <a:solidFill>
                <a:srgbClr val="000000"/>
              </a:solidFill>
              <a:prstDash val="solid"/>
              <a:round/>
              <a:headEnd len="med" w="med" type="none"/>
              <a:tailEnd len="med" w="med" type="none"/>
            </a:ln>
          </p:spPr>
        </p:cxnSp>
        <p:sp>
          <p:nvSpPr>
            <p:cNvPr id="268" name="Google Shape;268;p27"/>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0000"/>
                  </a:solidFill>
                  <a:latin typeface="Nunito Sans"/>
                  <a:ea typeface="Nunito Sans"/>
                  <a:cs typeface="Nunito Sans"/>
                  <a:sym typeface="Nunito Sans"/>
                </a:rPr>
                <a:t>6</a:t>
              </a:r>
              <a:endParaRPr>
                <a:solidFill>
                  <a:srgbClr val="000000"/>
                </a:solidFill>
                <a:latin typeface="Nunito Sans"/>
                <a:ea typeface="Nunito Sans"/>
                <a:cs typeface="Nunito Sans"/>
                <a:sym typeface="Nunito Sans"/>
              </a:endParaRPr>
            </a:p>
          </p:txBody>
        </p:sp>
        <p:sp>
          <p:nvSpPr>
            <p:cNvPr id="269" name="Google Shape;269;p27"/>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0000"/>
                  </a:solidFill>
                  <a:latin typeface="Nunito Sans"/>
                  <a:ea typeface="Nunito Sans"/>
                  <a:cs typeface="Nunito Sans"/>
                  <a:sym typeface="Nunito Sans"/>
                </a:rPr>
                <a:t>1</a:t>
              </a:r>
              <a:endParaRPr>
                <a:solidFill>
                  <a:srgbClr val="000000"/>
                </a:solidFill>
                <a:latin typeface="Nunito Sans"/>
                <a:ea typeface="Nunito Sans"/>
                <a:cs typeface="Nunito Sans"/>
                <a:sym typeface="Nunito Sans"/>
              </a:endParaRPr>
            </a:p>
          </p:txBody>
        </p:sp>
      </p:grpSp>
      <p:grpSp>
        <p:nvGrpSpPr>
          <p:cNvPr id="270" name="Google Shape;270;p27"/>
          <p:cNvGrpSpPr/>
          <p:nvPr/>
        </p:nvGrpSpPr>
        <p:grpSpPr>
          <a:xfrm>
            <a:off x="1764578" y="1292350"/>
            <a:ext cx="235655" cy="481300"/>
            <a:chOff x="4963775" y="5368550"/>
            <a:chExt cx="294900" cy="481300"/>
          </a:xfrm>
        </p:grpSpPr>
        <p:cxnSp>
          <p:nvCxnSpPr>
            <p:cNvPr id="271" name="Google Shape;271;p27"/>
            <p:cNvCxnSpPr/>
            <p:nvPr/>
          </p:nvCxnSpPr>
          <p:spPr>
            <a:xfrm>
              <a:off x="4963775" y="5609200"/>
              <a:ext cx="294900" cy="0"/>
            </a:xfrm>
            <a:prstGeom prst="straightConnector1">
              <a:avLst/>
            </a:prstGeom>
            <a:noFill/>
            <a:ln cap="flat" cmpd="sng" w="9525">
              <a:solidFill>
                <a:srgbClr val="00BC89"/>
              </a:solidFill>
              <a:prstDash val="solid"/>
              <a:round/>
              <a:headEnd len="med" w="med" type="none"/>
              <a:tailEnd len="med" w="med" type="none"/>
            </a:ln>
          </p:spPr>
        </p:cxnSp>
        <p:sp>
          <p:nvSpPr>
            <p:cNvPr id="272" name="Google Shape;272;p27"/>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BC89"/>
                  </a:solidFill>
                  <a:latin typeface="Nunito Sans"/>
                  <a:ea typeface="Nunito Sans"/>
                  <a:cs typeface="Nunito Sans"/>
                  <a:sym typeface="Nunito Sans"/>
                </a:rPr>
                <a:t>10</a:t>
              </a:r>
              <a:endParaRPr>
                <a:solidFill>
                  <a:srgbClr val="00BC89"/>
                </a:solidFill>
                <a:latin typeface="Nunito Sans"/>
                <a:ea typeface="Nunito Sans"/>
                <a:cs typeface="Nunito Sans"/>
                <a:sym typeface="Nunito Sans"/>
              </a:endParaRPr>
            </a:p>
          </p:txBody>
        </p:sp>
        <p:sp>
          <p:nvSpPr>
            <p:cNvPr id="273" name="Google Shape;273;p27"/>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BC89"/>
                  </a:solidFill>
                  <a:latin typeface="Nunito Sans"/>
                  <a:ea typeface="Nunito Sans"/>
                  <a:cs typeface="Nunito Sans"/>
                  <a:sym typeface="Nunito Sans"/>
                </a:rPr>
                <a:t>9</a:t>
              </a:r>
              <a:endParaRPr>
                <a:solidFill>
                  <a:srgbClr val="00BC89"/>
                </a:solidFill>
                <a:latin typeface="Nunito Sans"/>
                <a:ea typeface="Nunito Sans"/>
                <a:cs typeface="Nunito Sans"/>
                <a:sym typeface="Nunito Sans"/>
              </a:endParaRPr>
            </a:p>
          </p:txBody>
        </p:sp>
      </p:gr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 name="Shape 73"/>
        <p:cNvGrpSpPr/>
        <p:nvPr/>
      </p:nvGrpSpPr>
      <p:grpSpPr>
        <a:xfrm>
          <a:off x="0" y="0"/>
          <a:ext cx="0" cy="0"/>
          <a:chOff x="0" y="0"/>
          <a:chExt cx="0" cy="0"/>
        </a:xfrm>
      </p:grpSpPr>
      <p:graphicFrame>
        <p:nvGraphicFramePr>
          <p:cNvPr id="74" name="Google Shape;74;p16"/>
          <p:cNvGraphicFramePr/>
          <p:nvPr/>
        </p:nvGraphicFramePr>
        <p:xfrm>
          <a:off x="174000" y="829675"/>
          <a:ext cx="3000000" cy="3000000"/>
        </p:xfrm>
        <a:graphic>
          <a:graphicData uri="http://schemas.openxmlformats.org/drawingml/2006/table">
            <a:tbl>
              <a:tblPr>
                <a:noFill/>
                <a:tableStyleId>{CF731DDC-17C3-4FCE-B60B-CB56BCEBCBC7}</a:tableStyleId>
              </a:tblPr>
              <a:tblGrid>
                <a:gridCol w="8853400"/>
              </a:tblGrid>
              <a:tr h="408575">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This week in a nutshell:</a:t>
                      </a:r>
                      <a:endParaRPr sz="1500">
                        <a:latin typeface="Nunito Sans"/>
                        <a:ea typeface="Nunito Sans"/>
                        <a:cs typeface="Nunito Sans"/>
                        <a:sym typeface="Nunito Sans"/>
                      </a:endParaRPr>
                    </a:p>
                    <a:p>
                      <a:pPr indent="0" lvl="0" marL="0" rtl="0" algn="l">
                        <a:lnSpc>
                          <a:spcPct val="115000"/>
                        </a:lnSpc>
                        <a:spcBef>
                          <a:spcPts val="0"/>
                        </a:spcBef>
                        <a:spcAft>
                          <a:spcPts val="0"/>
                        </a:spcAft>
                        <a:buNone/>
                      </a:pPr>
                      <a:r>
                        <a:rPr lang="en-GB" sz="1500">
                          <a:latin typeface="Nunito Sans"/>
                          <a:ea typeface="Nunito Sans"/>
                          <a:cs typeface="Nunito Sans"/>
                          <a:sym typeface="Nunito Sans"/>
                        </a:rPr>
                        <a:t>The final week of the term visits familiar topics. It is worth noting, and possibly facilitating discussion on, that for question 5, some problems have multiple routes to the solution. Students may want to find more than one way and then </a:t>
                      </a:r>
                      <a:r>
                        <a:rPr lang="en-GB" sz="1500">
                          <a:latin typeface="Nunito Sans"/>
                          <a:ea typeface="Nunito Sans"/>
                          <a:cs typeface="Nunito Sans"/>
                          <a:sym typeface="Nunito Sans"/>
                        </a:rPr>
                        <a:t>compare</a:t>
                      </a:r>
                      <a:r>
                        <a:rPr lang="en-GB" sz="1500">
                          <a:latin typeface="Nunito Sans"/>
                          <a:ea typeface="Nunito Sans"/>
                          <a:cs typeface="Nunito Sans"/>
                          <a:sym typeface="Nunito Sans"/>
                        </a:rPr>
                        <a:t> the efficiency of their solutions.</a:t>
                      </a:r>
                      <a:endParaRPr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Question</a:t>
                      </a:r>
                      <a:r>
                        <a:rPr lang="en-GB" sz="1500">
                          <a:latin typeface="Nunito Sans"/>
                          <a:ea typeface="Nunito Sans"/>
                          <a:cs typeface="Nunito Sans"/>
                          <a:sym typeface="Nunito Sans"/>
                        </a:rPr>
                        <a:t> 1: </a:t>
                      </a:r>
                      <a:r>
                        <a:rPr b="1" lang="en-GB" sz="1500">
                          <a:latin typeface="Nunito Sans"/>
                          <a:ea typeface="Nunito Sans"/>
                          <a:cs typeface="Nunito Sans"/>
                          <a:sym typeface="Nunito Sans"/>
                        </a:rPr>
                        <a:t>Arithmetic with fractions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2702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2: </a:t>
                      </a:r>
                      <a:r>
                        <a:rPr b="1" lang="en-GB" sz="1500">
                          <a:solidFill>
                            <a:schemeClr val="dk1"/>
                          </a:solidFill>
                          <a:latin typeface="Nunito Sans"/>
                          <a:ea typeface="Nunito Sans"/>
                          <a:cs typeface="Nunito Sans"/>
                          <a:sym typeface="Nunito Sans"/>
                        </a:rPr>
                        <a:t>Calculating a percentage change</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000000">
                        <a:alpha val="0"/>
                      </a:srgbClr>
                    </a:solidFill>
                  </a:tcPr>
                </a:tc>
              </a:tr>
              <a:tr h="40857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3: </a:t>
                      </a:r>
                      <a:r>
                        <a:rPr b="1" lang="en-GB" sz="1500">
                          <a:solidFill>
                            <a:schemeClr val="dk1"/>
                          </a:solidFill>
                          <a:latin typeface="Nunito Sans"/>
                          <a:ea typeface="Nunito Sans"/>
                          <a:cs typeface="Nunito Sans"/>
                          <a:sym typeface="Nunito Sans"/>
                        </a:rPr>
                        <a:t>Highest common factor</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4: </a:t>
                      </a:r>
                      <a:r>
                        <a:rPr b="1" lang="en-GB" sz="1500">
                          <a:solidFill>
                            <a:schemeClr val="dk1"/>
                          </a:solidFill>
                          <a:latin typeface="Nunito Sans"/>
                          <a:ea typeface="Nunito Sans"/>
                          <a:cs typeface="Nunito Sans"/>
                          <a:sym typeface="Nunito Sans"/>
                        </a:rPr>
                        <a:t>Volume</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39722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latin typeface="Nunito Sans"/>
                          <a:ea typeface="Nunito Sans"/>
                          <a:cs typeface="Nunito Sans"/>
                          <a:sym typeface="Nunito Sans"/>
                        </a:rPr>
                        <a:t> 5: </a:t>
                      </a:r>
                      <a:r>
                        <a:rPr b="1" lang="en-GB" sz="1500">
                          <a:latin typeface="Nunito Sans"/>
                          <a:ea typeface="Nunito Sans"/>
                          <a:cs typeface="Nunito Sans"/>
                          <a:sym typeface="Nunito Sans"/>
                        </a:rPr>
                        <a:t>Angle problems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bl>
          </a:graphicData>
        </a:graphic>
      </p:graphicFrame>
      <p:sp>
        <p:nvSpPr>
          <p:cNvPr id="75" name="Google Shape;75;p16"/>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12</a:t>
            </a:r>
            <a:endParaRPr b="1">
              <a:solidFill>
                <a:srgbClr val="FFFFFF"/>
              </a:solidFill>
              <a:latin typeface="Nunito Sans"/>
              <a:ea typeface="Nunito Sans"/>
              <a:cs typeface="Nunito Sans"/>
              <a:sym typeface="Nunito Sans"/>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 name="Shape 79"/>
        <p:cNvGrpSpPr/>
        <p:nvPr/>
      </p:nvGrpSpPr>
      <p:grpSpPr>
        <a:xfrm>
          <a:off x="0" y="0"/>
          <a:ext cx="0" cy="0"/>
          <a:chOff x="0" y="0"/>
          <a:chExt cx="0" cy="0"/>
        </a:xfrm>
      </p:grpSpPr>
      <p:sp>
        <p:nvSpPr>
          <p:cNvPr id="80" name="Google Shape;80;p17"/>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12</a:t>
            </a:r>
            <a:endParaRPr b="1">
              <a:solidFill>
                <a:srgbClr val="FFFFFF"/>
              </a:solidFill>
              <a:latin typeface="Nunito Sans"/>
              <a:ea typeface="Nunito Sans"/>
              <a:cs typeface="Nunito Sans"/>
              <a:sym typeface="Nunito Sans"/>
            </a:endParaRPr>
          </a:p>
        </p:txBody>
      </p:sp>
      <p:graphicFrame>
        <p:nvGraphicFramePr>
          <p:cNvPr id="81" name="Google Shape;81;p17"/>
          <p:cNvGraphicFramePr/>
          <p:nvPr/>
        </p:nvGraphicFramePr>
        <p:xfrm>
          <a:off x="174000" y="829675"/>
          <a:ext cx="3000000" cy="3000000"/>
        </p:xfrm>
        <a:graphic>
          <a:graphicData uri="http://schemas.openxmlformats.org/drawingml/2006/table">
            <a:tbl>
              <a:tblPr>
                <a:noFill/>
                <a:tableStyleId>{CF731DDC-17C3-4FCE-B60B-CB56BCEBCBC7}</a:tableStyleId>
              </a:tblPr>
              <a:tblGrid>
                <a:gridCol w="8853400"/>
              </a:tblGrid>
              <a:tr h="408575">
                <a:tc>
                  <a:txBody>
                    <a:bodyPr/>
                    <a:lstStyle/>
                    <a:p>
                      <a:pPr indent="0" lvl="0" marL="0" rtl="0" algn="l">
                        <a:lnSpc>
                          <a:spcPct val="115000"/>
                        </a:lnSpc>
                        <a:spcBef>
                          <a:spcPts val="0"/>
                        </a:spcBef>
                        <a:spcAft>
                          <a:spcPts val="0"/>
                        </a:spcAft>
                        <a:buClr>
                          <a:schemeClr val="dk1"/>
                        </a:buClr>
                        <a:buSzPts val="1100"/>
                        <a:buFont typeface="Arial"/>
                        <a:buNone/>
                      </a:pPr>
                      <a:r>
                        <a:rPr lang="en-GB">
                          <a:solidFill>
                            <a:schemeClr val="dk1"/>
                          </a:solidFill>
                          <a:latin typeface="Nunito Sans"/>
                          <a:ea typeface="Nunito Sans"/>
                          <a:cs typeface="Nunito Sans"/>
                          <a:sym typeface="Nunito Sans"/>
                        </a:rPr>
                        <a:t>Ideas for discussion this week include:</a:t>
                      </a:r>
                      <a:endParaRPr>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a:latin typeface="Nunito Sans"/>
                          <a:ea typeface="Nunito Sans"/>
                          <a:cs typeface="Nunito Sans"/>
                          <a:sym typeface="Nunito Sans"/>
                        </a:rPr>
                        <a:t>Question 1: </a:t>
                      </a:r>
                      <a:r>
                        <a:rPr b="1" lang="en-GB">
                          <a:solidFill>
                            <a:schemeClr val="dk1"/>
                          </a:solidFill>
                          <a:latin typeface="Nunito Sans"/>
                          <a:ea typeface="Nunito Sans"/>
                          <a:cs typeface="Nunito Sans"/>
                          <a:sym typeface="Nunito Sans"/>
                        </a:rPr>
                        <a:t>Arithmetic with fractions</a:t>
                      </a:r>
                      <a:endParaRPr b="1" sz="1300">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Can a fraction be considered ‘arithmetic’ in its own entity?</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27025">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2: </a:t>
                      </a:r>
                      <a:r>
                        <a:rPr b="1" lang="en-GB">
                          <a:solidFill>
                            <a:schemeClr val="dk1"/>
                          </a:solidFill>
                          <a:latin typeface="Nunito Sans"/>
                          <a:ea typeface="Nunito Sans"/>
                          <a:cs typeface="Nunito Sans"/>
                          <a:sym typeface="Nunito Sans"/>
                        </a:rPr>
                        <a:t>Calculating a percentage change</a:t>
                      </a:r>
                      <a:endParaRPr b="1" sz="1300">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*reflect on previous learning*</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FFFFFF"/>
                    </a:solidFill>
                  </a:tcPr>
                </a:tc>
              </a:tr>
              <a:tr h="408575">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3: </a:t>
                      </a:r>
                      <a:r>
                        <a:rPr b="1" lang="en-GB">
                          <a:solidFill>
                            <a:srgbClr val="000000"/>
                          </a:solidFill>
                          <a:latin typeface="Nunito Sans"/>
                          <a:ea typeface="Nunito Sans"/>
                          <a:cs typeface="Nunito Sans"/>
                          <a:sym typeface="Nunito Sans"/>
                        </a:rPr>
                        <a:t>Highest common factor</a:t>
                      </a:r>
                      <a:endParaRPr b="1">
                        <a:solidFill>
                          <a:srgbClr val="2779F5"/>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Do we ever use the lowest common factor?</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4: </a:t>
                      </a:r>
                      <a:r>
                        <a:rPr b="1" lang="en-GB">
                          <a:solidFill>
                            <a:srgbClr val="000000"/>
                          </a:solidFill>
                          <a:latin typeface="Nunito Sans"/>
                          <a:ea typeface="Nunito Sans"/>
                          <a:cs typeface="Nunito Sans"/>
                          <a:sym typeface="Nunito Sans"/>
                        </a:rPr>
                        <a:t>Volume</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What is important about the lengths used when calculating volume?</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397225">
                <a:tc>
                  <a:txBody>
                    <a:bodyPr/>
                    <a:lstStyle/>
                    <a:p>
                      <a:pPr indent="0" lvl="0" marL="0" rtl="0" algn="l">
                        <a:lnSpc>
                          <a:spcPct val="115000"/>
                        </a:lnSpc>
                        <a:spcBef>
                          <a:spcPts val="0"/>
                        </a:spcBef>
                        <a:spcAft>
                          <a:spcPts val="0"/>
                        </a:spcAft>
                        <a:buNone/>
                      </a:pPr>
                      <a:r>
                        <a:rPr lang="en-GB">
                          <a:latin typeface="Nunito Sans"/>
                          <a:ea typeface="Nunito Sans"/>
                          <a:cs typeface="Nunito Sans"/>
                          <a:sym typeface="Nunito Sans"/>
                        </a:rPr>
                        <a:t>Question 5: </a:t>
                      </a:r>
                      <a:r>
                        <a:rPr b="1" lang="en-GB">
                          <a:latin typeface="Nunito Sans"/>
                          <a:ea typeface="Nunito Sans"/>
                          <a:cs typeface="Nunito Sans"/>
                          <a:sym typeface="Nunito Sans"/>
                        </a:rPr>
                        <a:t>Angle problems</a:t>
                      </a:r>
                      <a:endParaRPr b="1">
                        <a:solidFill>
                          <a:schemeClr val="dk1"/>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What do you do first when dealing with an angle problem?</a:t>
                      </a:r>
                      <a:endParaRPr b="1">
                        <a:solidFill>
                          <a:srgbClr val="2779F5"/>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How do diagrams help when solving angle problems?</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 name="Shape 85"/>
        <p:cNvGrpSpPr/>
        <p:nvPr/>
      </p:nvGrpSpPr>
      <p:grpSpPr>
        <a:xfrm>
          <a:off x="0" y="0"/>
          <a:ext cx="0" cy="0"/>
          <a:chOff x="0" y="0"/>
          <a:chExt cx="0" cy="0"/>
        </a:xfrm>
      </p:grpSpPr>
      <p:graphicFrame>
        <p:nvGraphicFramePr>
          <p:cNvPr id="86" name="Google Shape;86;p18"/>
          <p:cNvGraphicFramePr/>
          <p:nvPr/>
        </p:nvGraphicFramePr>
        <p:xfrm>
          <a:off x="108044" y="862525"/>
          <a:ext cx="3000000" cy="3000000"/>
        </p:xfrm>
        <a:graphic>
          <a:graphicData uri="http://schemas.openxmlformats.org/drawingml/2006/table">
            <a:tbl>
              <a:tblPr bandRow="1" firstRow="1">
                <a:noFill/>
                <a:tableStyleId>{8431FB5C-2FFC-4E8B-9D9D-0D51A38DB3C7}</a:tableStyleId>
              </a:tblPr>
              <a:tblGrid>
                <a:gridCol w="1546950"/>
                <a:gridCol w="1301375"/>
                <a:gridCol w="1615625"/>
                <a:gridCol w="1350275"/>
                <a:gridCol w="3067850"/>
              </a:tblGrid>
              <a:tr h="10047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Evaluate:</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chemeClr val="dk1"/>
                          </a:solidFill>
                          <a:latin typeface="Nunito Sans"/>
                          <a:ea typeface="Nunito Sans"/>
                          <a:cs typeface="Nunito Sans"/>
                          <a:sym typeface="Nunito Sans"/>
                        </a:rPr>
                        <a:t>     +     =</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Find the percentage change when 30 is increased to 45.</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Find the highest common factor of 14 and 21.</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9645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Ca</a:t>
                      </a:r>
                      <a:r>
                        <a:rPr lang="en-GB" sz="1600">
                          <a:latin typeface="Nunito Sans"/>
                          <a:ea typeface="Nunito Sans"/>
                          <a:cs typeface="Nunito Sans"/>
                          <a:sym typeface="Nunito Sans"/>
                        </a:rPr>
                        <a:t>lculate the volume of the cuboid.</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Work</a:t>
                      </a:r>
                      <a:r>
                        <a:rPr lang="en-GB" sz="1600">
                          <a:latin typeface="Nunito Sans"/>
                          <a:ea typeface="Nunito Sans"/>
                          <a:cs typeface="Nunito Sans"/>
                          <a:sym typeface="Nunito Sans"/>
                        </a:rPr>
                        <a:t> out the size of angle </a:t>
                      </a:r>
                      <a:r>
                        <a:rPr i="1" lang="en-GB" sz="1600">
                          <a:latin typeface="Times New Roman"/>
                          <a:ea typeface="Times New Roman"/>
                          <a:cs typeface="Times New Roman"/>
                          <a:sym typeface="Times New Roman"/>
                        </a:rPr>
                        <a:t>A</a:t>
                      </a:r>
                      <a:r>
                        <a:rPr lang="en-GB" sz="1600">
                          <a:latin typeface="Nunito Sans"/>
                          <a:ea typeface="Nunito Sans"/>
                          <a:cs typeface="Nunito Sans"/>
                          <a:sym typeface="Nunito Sans"/>
                        </a:rPr>
                        <a:t>.</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87" name="Google Shape;87;p18"/>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12: Day</a:t>
            </a:r>
            <a:r>
              <a:rPr b="1" lang="en-GB">
                <a:solidFill>
                  <a:srgbClr val="FFFFFF"/>
                </a:solidFill>
                <a:latin typeface="Nunito Sans"/>
                <a:ea typeface="Nunito Sans"/>
                <a:cs typeface="Nunito Sans"/>
                <a:sym typeface="Nunito Sans"/>
              </a:rPr>
              <a:t> 1</a:t>
            </a:r>
            <a:endParaRPr b="1">
              <a:solidFill>
                <a:srgbClr val="FFFFFF"/>
              </a:solidFill>
              <a:latin typeface="Nunito Sans"/>
              <a:ea typeface="Nunito Sans"/>
              <a:cs typeface="Nunito Sans"/>
              <a:sym typeface="Nunito Sans"/>
            </a:endParaRPr>
          </a:p>
        </p:txBody>
      </p:sp>
      <p:pic>
        <p:nvPicPr>
          <p:cNvPr id="88" name="Google Shape;88;p18"/>
          <p:cNvPicPr preferRelativeResize="0"/>
          <p:nvPr/>
        </p:nvPicPr>
        <p:blipFill>
          <a:blip r:embed="rId3">
            <a:alphaModFix/>
          </a:blip>
          <a:stretch>
            <a:fillRect/>
          </a:stretch>
        </p:blipFill>
        <p:spPr>
          <a:xfrm>
            <a:off x="5300988" y="2780038"/>
            <a:ext cx="2962275" cy="1438275"/>
          </a:xfrm>
          <a:prstGeom prst="rect">
            <a:avLst/>
          </a:prstGeom>
          <a:noFill/>
          <a:ln>
            <a:noFill/>
          </a:ln>
        </p:spPr>
      </p:pic>
      <p:pic>
        <p:nvPicPr>
          <p:cNvPr id="89" name="Google Shape;89;p18"/>
          <p:cNvPicPr preferRelativeResize="0"/>
          <p:nvPr/>
        </p:nvPicPr>
        <p:blipFill>
          <a:blip r:embed="rId4">
            <a:alphaModFix/>
          </a:blip>
          <a:stretch>
            <a:fillRect/>
          </a:stretch>
        </p:blipFill>
        <p:spPr>
          <a:xfrm>
            <a:off x="539475" y="2689563"/>
            <a:ext cx="3448050" cy="1619250"/>
          </a:xfrm>
          <a:prstGeom prst="rect">
            <a:avLst/>
          </a:prstGeom>
          <a:noFill/>
          <a:ln>
            <a:noFill/>
          </a:ln>
        </p:spPr>
      </p:pic>
      <p:grpSp>
        <p:nvGrpSpPr>
          <p:cNvPr id="90" name="Google Shape;90;p18"/>
          <p:cNvGrpSpPr/>
          <p:nvPr/>
        </p:nvGrpSpPr>
        <p:grpSpPr>
          <a:xfrm>
            <a:off x="700839" y="1277350"/>
            <a:ext cx="159954" cy="481300"/>
            <a:chOff x="4963775" y="5368550"/>
            <a:chExt cx="294900" cy="481300"/>
          </a:xfrm>
        </p:grpSpPr>
        <p:cxnSp>
          <p:nvCxnSpPr>
            <p:cNvPr id="91" name="Google Shape;91;p18"/>
            <p:cNvCxnSpPr/>
            <p:nvPr/>
          </p:nvCxnSpPr>
          <p:spPr>
            <a:xfrm>
              <a:off x="4963775" y="5609200"/>
              <a:ext cx="294900" cy="0"/>
            </a:xfrm>
            <a:prstGeom prst="straightConnector1">
              <a:avLst/>
            </a:prstGeom>
            <a:noFill/>
            <a:ln cap="flat" cmpd="sng" w="9525">
              <a:solidFill>
                <a:srgbClr val="000000"/>
              </a:solidFill>
              <a:prstDash val="solid"/>
              <a:round/>
              <a:headEnd len="med" w="med" type="none"/>
              <a:tailEnd len="med" w="med" type="none"/>
            </a:ln>
          </p:spPr>
        </p:cxnSp>
        <p:sp>
          <p:nvSpPr>
            <p:cNvPr id="92" name="Google Shape;92;p18"/>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latin typeface="Nunito Sans"/>
                  <a:ea typeface="Nunito Sans"/>
                  <a:cs typeface="Nunito Sans"/>
                  <a:sym typeface="Nunito Sans"/>
                </a:rPr>
                <a:t>2</a:t>
              </a:r>
              <a:endParaRPr>
                <a:solidFill>
                  <a:srgbClr val="000000"/>
                </a:solidFill>
                <a:latin typeface="Nunito Sans"/>
                <a:ea typeface="Nunito Sans"/>
                <a:cs typeface="Nunito Sans"/>
                <a:sym typeface="Nunito Sans"/>
              </a:endParaRPr>
            </a:p>
          </p:txBody>
        </p:sp>
        <p:sp>
          <p:nvSpPr>
            <p:cNvPr id="93" name="Google Shape;93;p18"/>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0000"/>
                  </a:solidFill>
                  <a:latin typeface="Nunito Sans"/>
                  <a:ea typeface="Nunito Sans"/>
                  <a:cs typeface="Nunito Sans"/>
                  <a:sym typeface="Nunito Sans"/>
                </a:rPr>
                <a:t>1</a:t>
              </a:r>
              <a:endParaRPr>
                <a:solidFill>
                  <a:srgbClr val="000000"/>
                </a:solidFill>
                <a:latin typeface="Nunito Sans"/>
                <a:ea typeface="Nunito Sans"/>
                <a:cs typeface="Nunito Sans"/>
                <a:sym typeface="Nunito Sans"/>
              </a:endParaRPr>
            </a:p>
          </p:txBody>
        </p:sp>
      </p:grpSp>
      <p:grpSp>
        <p:nvGrpSpPr>
          <p:cNvPr id="94" name="Google Shape;94;p18"/>
          <p:cNvGrpSpPr/>
          <p:nvPr/>
        </p:nvGrpSpPr>
        <p:grpSpPr>
          <a:xfrm>
            <a:off x="1090439" y="1277350"/>
            <a:ext cx="159954" cy="481300"/>
            <a:chOff x="4963775" y="5368550"/>
            <a:chExt cx="294900" cy="481300"/>
          </a:xfrm>
        </p:grpSpPr>
        <p:cxnSp>
          <p:nvCxnSpPr>
            <p:cNvPr id="95" name="Google Shape;95;p18"/>
            <p:cNvCxnSpPr/>
            <p:nvPr/>
          </p:nvCxnSpPr>
          <p:spPr>
            <a:xfrm>
              <a:off x="4963775" y="5609200"/>
              <a:ext cx="294900" cy="0"/>
            </a:xfrm>
            <a:prstGeom prst="straightConnector1">
              <a:avLst/>
            </a:prstGeom>
            <a:noFill/>
            <a:ln cap="flat" cmpd="sng" w="9525">
              <a:solidFill>
                <a:srgbClr val="000000"/>
              </a:solidFill>
              <a:prstDash val="solid"/>
              <a:round/>
              <a:headEnd len="med" w="med" type="none"/>
              <a:tailEnd len="med" w="med" type="none"/>
            </a:ln>
          </p:spPr>
        </p:cxnSp>
        <p:sp>
          <p:nvSpPr>
            <p:cNvPr id="96" name="Google Shape;96;p18"/>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latin typeface="Nunito Sans"/>
                  <a:ea typeface="Nunito Sans"/>
                  <a:cs typeface="Nunito Sans"/>
                  <a:sym typeface="Nunito Sans"/>
                </a:rPr>
                <a:t>3</a:t>
              </a:r>
              <a:endParaRPr>
                <a:solidFill>
                  <a:srgbClr val="000000"/>
                </a:solidFill>
                <a:latin typeface="Nunito Sans"/>
                <a:ea typeface="Nunito Sans"/>
                <a:cs typeface="Nunito Sans"/>
                <a:sym typeface="Nunito Sans"/>
              </a:endParaRPr>
            </a:p>
          </p:txBody>
        </p:sp>
        <p:sp>
          <p:nvSpPr>
            <p:cNvPr id="97" name="Google Shape;97;p18"/>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0000"/>
                  </a:solidFill>
                  <a:latin typeface="Nunito Sans"/>
                  <a:ea typeface="Nunito Sans"/>
                  <a:cs typeface="Nunito Sans"/>
                  <a:sym typeface="Nunito Sans"/>
                </a:rPr>
                <a:t>1</a:t>
              </a:r>
              <a:endParaRPr>
                <a:solidFill>
                  <a:srgbClr val="000000"/>
                </a:solidFill>
                <a:latin typeface="Nunito Sans"/>
                <a:ea typeface="Nunito Sans"/>
                <a:cs typeface="Nunito Sans"/>
                <a:sym typeface="Nunito Sans"/>
              </a:endParaRPr>
            </a:p>
          </p:txBody>
        </p:sp>
      </p:gr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1" name="Shape 101"/>
        <p:cNvGrpSpPr/>
        <p:nvPr/>
      </p:nvGrpSpPr>
      <p:grpSpPr>
        <a:xfrm>
          <a:off x="0" y="0"/>
          <a:ext cx="0" cy="0"/>
          <a:chOff x="0" y="0"/>
          <a:chExt cx="0" cy="0"/>
        </a:xfrm>
      </p:grpSpPr>
      <p:graphicFrame>
        <p:nvGraphicFramePr>
          <p:cNvPr id="102" name="Google Shape;102;p19"/>
          <p:cNvGraphicFramePr/>
          <p:nvPr/>
        </p:nvGraphicFramePr>
        <p:xfrm>
          <a:off x="108044" y="862525"/>
          <a:ext cx="3000000" cy="3000000"/>
        </p:xfrm>
        <a:graphic>
          <a:graphicData uri="http://schemas.openxmlformats.org/drawingml/2006/table">
            <a:tbl>
              <a:tblPr bandRow="1" firstRow="1">
                <a:noFill/>
                <a:tableStyleId>{8431FB5C-2FFC-4E8B-9D9D-0D51A38DB3C7}</a:tableStyleId>
              </a:tblPr>
              <a:tblGrid>
                <a:gridCol w="1546950"/>
                <a:gridCol w="1301375"/>
                <a:gridCol w="1615625"/>
                <a:gridCol w="1350275"/>
                <a:gridCol w="3067850"/>
              </a:tblGrid>
              <a:tr h="10047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Evaluate:</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chemeClr val="dk1"/>
                          </a:solidFill>
                          <a:latin typeface="Nunito Sans"/>
                          <a:ea typeface="Nunito Sans"/>
                          <a:cs typeface="Nunito Sans"/>
                          <a:sym typeface="Nunito Sans"/>
                        </a:rPr>
                        <a:t>     +     </a:t>
                      </a:r>
                      <a:r>
                        <a:rPr b="0" lang="en-GB" sz="1600">
                          <a:solidFill>
                            <a:schemeClr val="dk1"/>
                          </a:solidFill>
                          <a:latin typeface="Nunito Sans"/>
                          <a:ea typeface="Nunito Sans"/>
                          <a:cs typeface="Nunito Sans"/>
                          <a:sym typeface="Nunito Sans"/>
                        </a:rPr>
                        <a:t>=</a:t>
                      </a:r>
                      <a:r>
                        <a:rPr b="0" lang="en-GB" sz="1600">
                          <a:solidFill>
                            <a:srgbClr val="00BC89"/>
                          </a:solidFill>
                          <a:latin typeface="Nunito Sans"/>
                          <a:ea typeface="Nunito Sans"/>
                          <a:cs typeface="Nunito Sans"/>
                          <a:sym typeface="Nunito Sans"/>
                        </a:rPr>
                        <a:t> </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Find the percentage change when 30 is increased to 45.</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BC89"/>
                          </a:solidFill>
                          <a:latin typeface="Nunito Sans"/>
                          <a:ea typeface="Nunito Sans"/>
                          <a:cs typeface="Nunito Sans"/>
                          <a:sym typeface="Nunito Sans"/>
                        </a:rPr>
                        <a:t>50% (increase)</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Find the highest common factor of 14 and 21.</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BC89"/>
                          </a:solidFill>
                          <a:latin typeface="Nunito Sans"/>
                          <a:ea typeface="Nunito Sans"/>
                          <a:cs typeface="Nunito Sans"/>
                          <a:sym typeface="Nunito Sans"/>
                        </a:rPr>
                        <a:t>7</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9645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Ca</a:t>
                      </a:r>
                      <a:r>
                        <a:rPr lang="en-GB" sz="1600">
                          <a:latin typeface="Nunito Sans"/>
                          <a:ea typeface="Nunito Sans"/>
                          <a:cs typeface="Nunito Sans"/>
                          <a:sym typeface="Nunito Sans"/>
                        </a:rPr>
                        <a:t>lculate the volume of the cuboid.</a:t>
                      </a:r>
                      <a:endParaRPr sz="16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BC89"/>
                          </a:solidFill>
                          <a:latin typeface="Nunito Sans"/>
                          <a:ea typeface="Nunito Sans"/>
                          <a:cs typeface="Nunito Sans"/>
                          <a:sym typeface="Nunito Sans"/>
                        </a:rPr>
                        <a:t>352cm</a:t>
                      </a:r>
                      <a:r>
                        <a:rPr baseline="30000" lang="en-GB" sz="1600">
                          <a:solidFill>
                            <a:srgbClr val="00BC89"/>
                          </a:solidFill>
                          <a:latin typeface="Nunito Sans"/>
                          <a:ea typeface="Nunito Sans"/>
                          <a:cs typeface="Nunito Sans"/>
                          <a:sym typeface="Nunito Sans"/>
                        </a:rPr>
                        <a:t>3</a:t>
                      </a:r>
                      <a:endParaRPr baseline="3000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Work</a:t>
                      </a:r>
                      <a:r>
                        <a:rPr lang="en-GB" sz="1600">
                          <a:latin typeface="Nunito Sans"/>
                          <a:ea typeface="Nunito Sans"/>
                          <a:cs typeface="Nunito Sans"/>
                          <a:sym typeface="Nunito Sans"/>
                        </a:rPr>
                        <a:t> out the size of angle </a:t>
                      </a:r>
                      <a:r>
                        <a:rPr i="1" lang="en-GB" sz="1600">
                          <a:solidFill>
                            <a:schemeClr val="dk1"/>
                          </a:solidFill>
                          <a:latin typeface="Times New Roman"/>
                          <a:ea typeface="Times New Roman"/>
                          <a:cs typeface="Times New Roman"/>
                          <a:sym typeface="Times New Roman"/>
                        </a:rPr>
                        <a:t>A</a:t>
                      </a:r>
                      <a:r>
                        <a:rPr lang="en-GB" sz="1600">
                          <a:latin typeface="Nunito Sans"/>
                          <a:ea typeface="Nunito Sans"/>
                          <a:cs typeface="Nunito Sans"/>
                          <a:sym typeface="Nunito Sans"/>
                        </a:rPr>
                        <a:t>.   </a:t>
                      </a:r>
                      <a:r>
                        <a:rPr lang="en-GB" sz="1600">
                          <a:solidFill>
                            <a:srgbClr val="00BC89"/>
                          </a:solidFill>
                          <a:latin typeface="Nunito Sans"/>
                          <a:ea typeface="Nunito Sans"/>
                          <a:cs typeface="Nunito Sans"/>
                          <a:sym typeface="Nunito Sans"/>
                        </a:rPr>
                        <a:t>120</a:t>
                      </a:r>
                      <a:r>
                        <a:rPr baseline="30000" lang="en-GB" sz="1600">
                          <a:solidFill>
                            <a:srgbClr val="00BC89"/>
                          </a:solidFill>
                          <a:latin typeface="Nunito Sans"/>
                          <a:ea typeface="Nunito Sans"/>
                          <a:cs typeface="Nunito Sans"/>
                          <a:sym typeface="Nunito Sans"/>
                        </a:rPr>
                        <a:t>o</a:t>
                      </a:r>
                      <a:endParaRPr baseline="3000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03" name="Google Shape;103;p19"/>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12: Day</a:t>
            </a:r>
            <a:r>
              <a:rPr b="1" lang="en-GB">
                <a:solidFill>
                  <a:srgbClr val="FFFFFF"/>
                </a:solidFill>
                <a:latin typeface="Nunito Sans"/>
                <a:ea typeface="Nunito Sans"/>
                <a:cs typeface="Nunito Sans"/>
                <a:sym typeface="Nunito Sans"/>
              </a:rPr>
              <a:t> 1</a:t>
            </a:r>
            <a:endParaRPr b="1">
              <a:solidFill>
                <a:srgbClr val="FFFFFF"/>
              </a:solidFill>
              <a:latin typeface="Nunito Sans"/>
              <a:ea typeface="Nunito Sans"/>
              <a:cs typeface="Nunito Sans"/>
              <a:sym typeface="Nunito Sans"/>
            </a:endParaRPr>
          </a:p>
        </p:txBody>
      </p:sp>
      <p:pic>
        <p:nvPicPr>
          <p:cNvPr id="104" name="Google Shape;104;p19"/>
          <p:cNvPicPr preferRelativeResize="0"/>
          <p:nvPr/>
        </p:nvPicPr>
        <p:blipFill>
          <a:blip r:embed="rId3">
            <a:alphaModFix/>
          </a:blip>
          <a:stretch>
            <a:fillRect/>
          </a:stretch>
        </p:blipFill>
        <p:spPr>
          <a:xfrm>
            <a:off x="5300988" y="2780038"/>
            <a:ext cx="2962275" cy="1438275"/>
          </a:xfrm>
          <a:prstGeom prst="rect">
            <a:avLst/>
          </a:prstGeom>
          <a:noFill/>
          <a:ln>
            <a:noFill/>
          </a:ln>
        </p:spPr>
      </p:pic>
      <p:pic>
        <p:nvPicPr>
          <p:cNvPr id="105" name="Google Shape;105;p19"/>
          <p:cNvPicPr preferRelativeResize="0"/>
          <p:nvPr/>
        </p:nvPicPr>
        <p:blipFill>
          <a:blip r:embed="rId4">
            <a:alphaModFix/>
          </a:blip>
          <a:stretch>
            <a:fillRect/>
          </a:stretch>
        </p:blipFill>
        <p:spPr>
          <a:xfrm>
            <a:off x="539475" y="2689563"/>
            <a:ext cx="3448050" cy="1619250"/>
          </a:xfrm>
          <a:prstGeom prst="rect">
            <a:avLst/>
          </a:prstGeom>
          <a:noFill/>
          <a:ln>
            <a:noFill/>
          </a:ln>
        </p:spPr>
      </p:pic>
      <p:grpSp>
        <p:nvGrpSpPr>
          <p:cNvPr id="106" name="Google Shape;106;p19"/>
          <p:cNvGrpSpPr/>
          <p:nvPr/>
        </p:nvGrpSpPr>
        <p:grpSpPr>
          <a:xfrm>
            <a:off x="700839" y="1277350"/>
            <a:ext cx="159954" cy="481300"/>
            <a:chOff x="4963775" y="5368550"/>
            <a:chExt cx="294900" cy="481300"/>
          </a:xfrm>
        </p:grpSpPr>
        <p:cxnSp>
          <p:nvCxnSpPr>
            <p:cNvPr id="107" name="Google Shape;107;p19"/>
            <p:cNvCxnSpPr/>
            <p:nvPr/>
          </p:nvCxnSpPr>
          <p:spPr>
            <a:xfrm>
              <a:off x="4963775" y="5609200"/>
              <a:ext cx="294900" cy="0"/>
            </a:xfrm>
            <a:prstGeom prst="straightConnector1">
              <a:avLst/>
            </a:prstGeom>
            <a:noFill/>
            <a:ln cap="flat" cmpd="sng" w="9525">
              <a:solidFill>
                <a:srgbClr val="000000"/>
              </a:solidFill>
              <a:prstDash val="solid"/>
              <a:round/>
              <a:headEnd len="med" w="med" type="none"/>
              <a:tailEnd len="med" w="med" type="none"/>
            </a:ln>
          </p:spPr>
        </p:cxnSp>
        <p:sp>
          <p:nvSpPr>
            <p:cNvPr id="108" name="Google Shape;108;p19"/>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latin typeface="Nunito Sans"/>
                  <a:ea typeface="Nunito Sans"/>
                  <a:cs typeface="Nunito Sans"/>
                  <a:sym typeface="Nunito Sans"/>
                </a:rPr>
                <a:t>2</a:t>
              </a:r>
              <a:endParaRPr>
                <a:solidFill>
                  <a:srgbClr val="000000"/>
                </a:solidFill>
                <a:latin typeface="Nunito Sans"/>
                <a:ea typeface="Nunito Sans"/>
                <a:cs typeface="Nunito Sans"/>
                <a:sym typeface="Nunito Sans"/>
              </a:endParaRPr>
            </a:p>
          </p:txBody>
        </p:sp>
        <p:sp>
          <p:nvSpPr>
            <p:cNvPr id="109" name="Google Shape;109;p19"/>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0000"/>
                  </a:solidFill>
                  <a:latin typeface="Nunito Sans"/>
                  <a:ea typeface="Nunito Sans"/>
                  <a:cs typeface="Nunito Sans"/>
                  <a:sym typeface="Nunito Sans"/>
                </a:rPr>
                <a:t>1</a:t>
              </a:r>
              <a:endParaRPr>
                <a:solidFill>
                  <a:srgbClr val="000000"/>
                </a:solidFill>
                <a:latin typeface="Nunito Sans"/>
                <a:ea typeface="Nunito Sans"/>
                <a:cs typeface="Nunito Sans"/>
                <a:sym typeface="Nunito Sans"/>
              </a:endParaRPr>
            </a:p>
          </p:txBody>
        </p:sp>
      </p:grpSp>
      <p:grpSp>
        <p:nvGrpSpPr>
          <p:cNvPr id="110" name="Google Shape;110;p19"/>
          <p:cNvGrpSpPr/>
          <p:nvPr/>
        </p:nvGrpSpPr>
        <p:grpSpPr>
          <a:xfrm>
            <a:off x="1090439" y="1277350"/>
            <a:ext cx="159954" cy="481300"/>
            <a:chOff x="4963775" y="5368550"/>
            <a:chExt cx="294900" cy="481300"/>
          </a:xfrm>
        </p:grpSpPr>
        <p:cxnSp>
          <p:nvCxnSpPr>
            <p:cNvPr id="111" name="Google Shape;111;p19"/>
            <p:cNvCxnSpPr/>
            <p:nvPr/>
          </p:nvCxnSpPr>
          <p:spPr>
            <a:xfrm>
              <a:off x="4963775" y="5609200"/>
              <a:ext cx="294900" cy="0"/>
            </a:xfrm>
            <a:prstGeom prst="straightConnector1">
              <a:avLst/>
            </a:prstGeom>
            <a:noFill/>
            <a:ln cap="flat" cmpd="sng" w="9525">
              <a:solidFill>
                <a:srgbClr val="000000"/>
              </a:solidFill>
              <a:prstDash val="solid"/>
              <a:round/>
              <a:headEnd len="med" w="med" type="none"/>
              <a:tailEnd len="med" w="med" type="none"/>
            </a:ln>
          </p:spPr>
        </p:cxnSp>
        <p:sp>
          <p:nvSpPr>
            <p:cNvPr id="112" name="Google Shape;112;p19"/>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latin typeface="Nunito Sans"/>
                  <a:ea typeface="Nunito Sans"/>
                  <a:cs typeface="Nunito Sans"/>
                  <a:sym typeface="Nunito Sans"/>
                </a:rPr>
                <a:t>3</a:t>
              </a:r>
              <a:endParaRPr>
                <a:solidFill>
                  <a:srgbClr val="000000"/>
                </a:solidFill>
                <a:latin typeface="Nunito Sans"/>
                <a:ea typeface="Nunito Sans"/>
                <a:cs typeface="Nunito Sans"/>
                <a:sym typeface="Nunito Sans"/>
              </a:endParaRPr>
            </a:p>
          </p:txBody>
        </p:sp>
        <p:sp>
          <p:nvSpPr>
            <p:cNvPr id="113" name="Google Shape;113;p19"/>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0000"/>
                  </a:solidFill>
                  <a:latin typeface="Nunito Sans"/>
                  <a:ea typeface="Nunito Sans"/>
                  <a:cs typeface="Nunito Sans"/>
                  <a:sym typeface="Nunito Sans"/>
                </a:rPr>
                <a:t>1</a:t>
              </a:r>
              <a:endParaRPr>
                <a:solidFill>
                  <a:srgbClr val="000000"/>
                </a:solidFill>
                <a:latin typeface="Nunito Sans"/>
                <a:ea typeface="Nunito Sans"/>
                <a:cs typeface="Nunito Sans"/>
                <a:sym typeface="Nunito Sans"/>
              </a:endParaRPr>
            </a:p>
          </p:txBody>
        </p:sp>
      </p:grpSp>
      <p:grpSp>
        <p:nvGrpSpPr>
          <p:cNvPr id="114" name="Google Shape;114;p19"/>
          <p:cNvGrpSpPr/>
          <p:nvPr/>
        </p:nvGrpSpPr>
        <p:grpSpPr>
          <a:xfrm>
            <a:off x="1475831" y="1277350"/>
            <a:ext cx="179181" cy="481300"/>
            <a:chOff x="4963775" y="5368550"/>
            <a:chExt cx="294900" cy="481300"/>
          </a:xfrm>
        </p:grpSpPr>
        <p:cxnSp>
          <p:nvCxnSpPr>
            <p:cNvPr id="115" name="Google Shape;115;p19"/>
            <p:cNvCxnSpPr/>
            <p:nvPr/>
          </p:nvCxnSpPr>
          <p:spPr>
            <a:xfrm>
              <a:off x="4963775" y="5609200"/>
              <a:ext cx="294900" cy="0"/>
            </a:xfrm>
            <a:prstGeom prst="straightConnector1">
              <a:avLst/>
            </a:prstGeom>
            <a:noFill/>
            <a:ln cap="flat" cmpd="sng" w="9525">
              <a:solidFill>
                <a:srgbClr val="00BC89"/>
              </a:solidFill>
              <a:prstDash val="solid"/>
              <a:round/>
              <a:headEnd len="med" w="med" type="none"/>
              <a:tailEnd len="med" w="med" type="none"/>
            </a:ln>
          </p:spPr>
        </p:cxnSp>
        <p:sp>
          <p:nvSpPr>
            <p:cNvPr id="116" name="Google Shape;116;p19"/>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BC89"/>
                  </a:solidFill>
                  <a:latin typeface="Nunito Sans"/>
                  <a:ea typeface="Nunito Sans"/>
                  <a:cs typeface="Nunito Sans"/>
                  <a:sym typeface="Nunito Sans"/>
                </a:rPr>
                <a:t>6</a:t>
              </a:r>
              <a:endParaRPr>
                <a:solidFill>
                  <a:srgbClr val="00BC89"/>
                </a:solidFill>
                <a:latin typeface="Nunito Sans"/>
                <a:ea typeface="Nunito Sans"/>
                <a:cs typeface="Nunito Sans"/>
                <a:sym typeface="Nunito Sans"/>
              </a:endParaRPr>
            </a:p>
          </p:txBody>
        </p:sp>
        <p:sp>
          <p:nvSpPr>
            <p:cNvPr id="117" name="Google Shape;117;p19"/>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BC89"/>
                  </a:solidFill>
                  <a:latin typeface="Nunito Sans"/>
                  <a:ea typeface="Nunito Sans"/>
                  <a:cs typeface="Nunito Sans"/>
                  <a:sym typeface="Nunito Sans"/>
                </a:rPr>
                <a:t>5</a:t>
              </a:r>
              <a:endParaRPr>
                <a:solidFill>
                  <a:srgbClr val="00BC89"/>
                </a:solidFill>
                <a:latin typeface="Nunito Sans"/>
                <a:ea typeface="Nunito Sans"/>
                <a:cs typeface="Nunito Sans"/>
                <a:sym typeface="Nunito Sans"/>
              </a:endParaRPr>
            </a:p>
          </p:txBody>
        </p:sp>
      </p:gr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1" name="Shape 121"/>
        <p:cNvGrpSpPr/>
        <p:nvPr/>
      </p:nvGrpSpPr>
      <p:grpSpPr>
        <a:xfrm>
          <a:off x="0" y="0"/>
          <a:ext cx="0" cy="0"/>
          <a:chOff x="0" y="0"/>
          <a:chExt cx="0" cy="0"/>
        </a:xfrm>
      </p:grpSpPr>
      <p:graphicFrame>
        <p:nvGraphicFramePr>
          <p:cNvPr id="122" name="Google Shape;122;p20"/>
          <p:cNvGraphicFramePr/>
          <p:nvPr/>
        </p:nvGraphicFramePr>
        <p:xfrm>
          <a:off x="108044" y="862525"/>
          <a:ext cx="3000000" cy="3000000"/>
        </p:xfrm>
        <a:graphic>
          <a:graphicData uri="http://schemas.openxmlformats.org/drawingml/2006/table">
            <a:tbl>
              <a:tblPr bandRow="1" firstRow="1">
                <a:noFill/>
                <a:tableStyleId>{8431FB5C-2FFC-4E8B-9D9D-0D51A38DB3C7}</a:tableStyleId>
              </a:tblPr>
              <a:tblGrid>
                <a:gridCol w="1546950"/>
                <a:gridCol w="1301375"/>
                <a:gridCol w="1615625"/>
                <a:gridCol w="1350275"/>
                <a:gridCol w="3067850"/>
              </a:tblGrid>
              <a:tr h="10047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Evaluate:</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chemeClr val="dk1"/>
                          </a:solidFill>
                          <a:latin typeface="Nunito Sans"/>
                          <a:ea typeface="Nunito Sans"/>
                          <a:cs typeface="Nunito Sans"/>
                          <a:sym typeface="Nunito Sans"/>
                        </a:rPr>
                        <a:t>    </a:t>
                      </a:r>
                      <a:r>
                        <a:rPr b="0" baseline="30000" lang="en-GB" sz="1600">
                          <a:solidFill>
                            <a:schemeClr val="dk1"/>
                          </a:solidFill>
                          <a:latin typeface="Nunito Sans"/>
                          <a:ea typeface="Nunito Sans"/>
                          <a:cs typeface="Nunito Sans"/>
                          <a:sym typeface="Nunito Sans"/>
                        </a:rPr>
                        <a:t> </a:t>
                      </a:r>
                      <a:r>
                        <a:rPr b="0" lang="en-GB" sz="1600">
                          <a:solidFill>
                            <a:schemeClr val="dk1"/>
                          </a:solidFill>
                          <a:latin typeface="Nunito Sans"/>
                          <a:ea typeface="Nunito Sans"/>
                          <a:cs typeface="Nunito Sans"/>
                          <a:sym typeface="Nunito Sans"/>
                        </a:rPr>
                        <a:t>⨉     =</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Find the percentage change when 80 is increased to 90.</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Find the highest common factor of 18 and 28.</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9645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Given that the</a:t>
                      </a:r>
                      <a:r>
                        <a:rPr lang="en-GB" sz="1600">
                          <a:latin typeface="Nunito Sans"/>
                          <a:ea typeface="Nunito Sans"/>
                          <a:cs typeface="Nunito Sans"/>
                          <a:sym typeface="Nunito Sans"/>
                        </a:rPr>
                        <a:t> area of the triangular cross-section is 7.2cm</a:t>
                      </a:r>
                      <a:r>
                        <a:rPr baseline="30000" lang="en-GB" sz="1600">
                          <a:latin typeface="Nunito Sans"/>
                          <a:ea typeface="Nunito Sans"/>
                          <a:cs typeface="Nunito Sans"/>
                          <a:sym typeface="Nunito Sans"/>
                        </a:rPr>
                        <a:t>2</a:t>
                      </a:r>
                      <a:r>
                        <a:rPr lang="en-GB" sz="1600">
                          <a:latin typeface="Nunito Sans"/>
                          <a:ea typeface="Nunito Sans"/>
                          <a:cs typeface="Nunito Sans"/>
                          <a:sym typeface="Nunito Sans"/>
                        </a:rPr>
                        <a:t>, what is the length of this prism, which has volume 115.2cm</a:t>
                      </a:r>
                      <a:r>
                        <a:rPr baseline="30000" lang="en-GB" sz="1600">
                          <a:latin typeface="Nunito Sans"/>
                          <a:ea typeface="Nunito Sans"/>
                          <a:cs typeface="Nunito Sans"/>
                          <a:sym typeface="Nunito Sans"/>
                        </a:rPr>
                        <a:t>3</a:t>
                      </a:r>
                      <a:r>
                        <a:rPr lang="en-GB" sz="1600">
                          <a:latin typeface="Nunito Sans"/>
                          <a:ea typeface="Nunito Sans"/>
                          <a:cs typeface="Nunito Sans"/>
                          <a:sym typeface="Nunito Sans"/>
                        </a:rPr>
                        <a:t>.</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Work out the size of angle </a:t>
                      </a:r>
                      <a:r>
                        <a:rPr i="1" lang="en-GB" sz="1600">
                          <a:solidFill>
                            <a:schemeClr val="dk1"/>
                          </a:solidFill>
                          <a:latin typeface="Times New Roman"/>
                          <a:ea typeface="Times New Roman"/>
                          <a:cs typeface="Times New Roman"/>
                          <a:sym typeface="Times New Roman"/>
                        </a:rPr>
                        <a:t>B</a:t>
                      </a:r>
                      <a:r>
                        <a:rPr lang="en-GB" sz="1600">
                          <a:solidFill>
                            <a:schemeClr val="dk1"/>
                          </a:solidFill>
                          <a:latin typeface="Nunito Sans"/>
                          <a:ea typeface="Nunito Sans"/>
                          <a:cs typeface="Nunito Sans"/>
                          <a:sym typeface="Nunito Sans"/>
                        </a:rPr>
                        <a:t>.</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23" name="Google Shape;123;p20"/>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12: Day</a:t>
            </a:r>
            <a:r>
              <a:rPr b="1" lang="en-GB">
                <a:solidFill>
                  <a:srgbClr val="FFFFFF"/>
                </a:solidFill>
                <a:latin typeface="Nunito Sans"/>
                <a:ea typeface="Nunito Sans"/>
                <a:cs typeface="Nunito Sans"/>
                <a:sym typeface="Nunito Sans"/>
              </a:rPr>
              <a:t> 2</a:t>
            </a:r>
            <a:endParaRPr b="1">
              <a:solidFill>
                <a:srgbClr val="FFFFFF"/>
              </a:solidFill>
              <a:latin typeface="Nunito Sans"/>
              <a:ea typeface="Nunito Sans"/>
              <a:cs typeface="Nunito Sans"/>
              <a:sym typeface="Nunito Sans"/>
            </a:endParaRPr>
          </a:p>
        </p:txBody>
      </p:sp>
      <p:pic>
        <p:nvPicPr>
          <p:cNvPr id="124" name="Google Shape;124;p20"/>
          <p:cNvPicPr preferRelativeResize="0"/>
          <p:nvPr/>
        </p:nvPicPr>
        <p:blipFill>
          <a:blip r:embed="rId3">
            <a:alphaModFix/>
          </a:blip>
          <a:stretch>
            <a:fillRect/>
          </a:stretch>
        </p:blipFill>
        <p:spPr>
          <a:xfrm>
            <a:off x="460138" y="2714800"/>
            <a:ext cx="3248025" cy="1924050"/>
          </a:xfrm>
          <a:prstGeom prst="rect">
            <a:avLst/>
          </a:prstGeom>
          <a:noFill/>
          <a:ln>
            <a:noFill/>
          </a:ln>
        </p:spPr>
      </p:pic>
      <p:pic>
        <p:nvPicPr>
          <p:cNvPr id="125" name="Google Shape;125;p20"/>
          <p:cNvPicPr preferRelativeResize="0"/>
          <p:nvPr/>
        </p:nvPicPr>
        <p:blipFill>
          <a:blip r:embed="rId4">
            <a:alphaModFix/>
          </a:blip>
          <a:stretch>
            <a:fillRect/>
          </a:stretch>
        </p:blipFill>
        <p:spPr>
          <a:xfrm>
            <a:off x="5164525" y="2632363"/>
            <a:ext cx="2876550" cy="1533525"/>
          </a:xfrm>
          <a:prstGeom prst="rect">
            <a:avLst/>
          </a:prstGeom>
          <a:noFill/>
          <a:ln>
            <a:noFill/>
          </a:ln>
        </p:spPr>
      </p:pic>
      <p:grpSp>
        <p:nvGrpSpPr>
          <p:cNvPr id="126" name="Google Shape;126;p20"/>
          <p:cNvGrpSpPr/>
          <p:nvPr/>
        </p:nvGrpSpPr>
        <p:grpSpPr>
          <a:xfrm>
            <a:off x="700839" y="1277350"/>
            <a:ext cx="159954" cy="481300"/>
            <a:chOff x="4963775" y="5368550"/>
            <a:chExt cx="294900" cy="481300"/>
          </a:xfrm>
        </p:grpSpPr>
        <p:cxnSp>
          <p:nvCxnSpPr>
            <p:cNvPr id="127" name="Google Shape;127;p20"/>
            <p:cNvCxnSpPr/>
            <p:nvPr/>
          </p:nvCxnSpPr>
          <p:spPr>
            <a:xfrm>
              <a:off x="4963775" y="5609200"/>
              <a:ext cx="294900" cy="0"/>
            </a:xfrm>
            <a:prstGeom prst="straightConnector1">
              <a:avLst/>
            </a:prstGeom>
            <a:noFill/>
            <a:ln cap="flat" cmpd="sng" w="9525">
              <a:solidFill>
                <a:srgbClr val="000000"/>
              </a:solidFill>
              <a:prstDash val="solid"/>
              <a:round/>
              <a:headEnd len="med" w="med" type="none"/>
              <a:tailEnd len="med" w="med" type="none"/>
            </a:ln>
          </p:spPr>
        </p:cxnSp>
        <p:sp>
          <p:nvSpPr>
            <p:cNvPr id="128" name="Google Shape;128;p20"/>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latin typeface="Nunito Sans"/>
                  <a:ea typeface="Nunito Sans"/>
                  <a:cs typeface="Nunito Sans"/>
                  <a:sym typeface="Nunito Sans"/>
                </a:rPr>
                <a:t>5</a:t>
              </a:r>
              <a:endParaRPr>
                <a:solidFill>
                  <a:srgbClr val="000000"/>
                </a:solidFill>
                <a:latin typeface="Nunito Sans"/>
                <a:ea typeface="Nunito Sans"/>
                <a:cs typeface="Nunito Sans"/>
                <a:sym typeface="Nunito Sans"/>
              </a:endParaRPr>
            </a:p>
          </p:txBody>
        </p:sp>
        <p:sp>
          <p:nvSpPr>
            <p:cNvPr id="129" name="Google Shape;129;p20"/>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latin typeface="Nunito Sans"/>
                  <a:ea typeface="Nunito Sans"/>
                  <a:cs typeface="Nunito Sans"/>
                  <a:sym typeface="Nunito Sans"/>
                </a:rPr>
                <a:t>3</a:t>
              </a:r>
              <a:endParaRPr>
                <a:solidFill>
                  <a:srgbClr val="000000"/>
                </a:solidFill>
                <a:latin typeface="Nunito Sans"/>
                <a:ea typeface="Nunito Sans"/>
                <a:cs typeface="Nunito Sans"/>
                <a:sym typeface="Nunito Sans"/>
              </a:endParaRPr>
            </a:p>
          </p:txBody>
        </p:sp>
      </p:grpSp>
      <p:grpSp>
        <p:nvGrpSpPr>
          <p:cNvPr id="130" name="Google Shape;130;p20"/>
          <p:cNvGrpSpPr/>
          <p:nvPr/>
        </p:nvGrpSpPr>
        <p:grpSpPr>
          <a:xfrm>
            <a:off x="1090439" y="1277350"/>
            <a:ext cx="159954" cy="481300"/>
            <a:chOff x="4963775" y="5368550"/>
            <a:chExt cx="294900" cy="481300"/>
          </a:xfrm>
        </p:grpSpPr>
        <p:cxnSp>
          <p:nvCxnSpPr>
            <p:cNvPr id="131" name="Google Shape;131;p20"/>
            <p:cNvCxnSpPr/>
            <p:nvPr/>
          </p:nvCxnSpPr>
          <p:spPr>
            <a:xfrm>
              <a:off x="4963775" y="5609200"/>
              <a:ext cx="294900" cy="0"/>
            </a:xfrm>
            <a:prstGeom prst="straightConnector1">
              <a:avLst/>
            </a:prstGeom>
            <a:noFill/>
            <a:ln cap="flat" cmpd="sng" w="9525">
              <a:solidFill>
                <a:srgbClr val="000000"/>
              </a:solidFill>
              <a:prstDash val="solid"/>
              <a:round/>
              <a:headEnd len="med" w="med" type="none"/>
              <a:tailEnd len="med" w="med" type="none"/>
            </a:ln>
          </p:spPr>
        </p:cxnSp>
        <p:sp>
          <p:nvSpPr>
            <p:cNvPr id="132" name="Google Shape;132;p20"/>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latin typeface="Nunito Sans"/>
                  <a:ea typeface="Nunito Sans"/>
                  <a:cs typeface="Nunito Sans"/>
                  <a:sym typeface="Nunito Sans"/>
                </a:rPr>
                <a:t>3</a:t>
              </a:r>
              <a:endParaRPr>
                <a:solidFill>
                  <a:srgbClr val="000000"/>
                </a:solidFill>
                <a:latin typeface="Nunito Sans"/>
                <a:ea typeface="Nunito Sans"/>
                <a:cs typeface="Nunito Sans"/>
                <a:sym typeface="Nunito Sans"/>
              </a:endParaRPr>
            </a:p>
          </p:txBody>
        </p:sp>
        <p:sp>
          <p:nvSpPr>
            <p:cNvPr id="133" name="Google Shape;133;p20"/>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latin typeface="Nunito Sans"/>
                  <a:ea typeface="Nunito Sans"/>
                  <a:cs typeface="Nunito Sans"/>
                  <a:sym typeface="Nunito Sans"/>
                </a:rPr>
                <a:t>2</a:t>
              </a:r>
              <a:endParaRPr>
                <a:solidFill>
                  <a:srgbClr val="000000"/>
                </a:solidFill>
                <a:latin typeface="Nunito Sans"/>
                <a:ea typeface="Nunito Sans"/>
                <a:cs typeface="Nunito Sans"/>
                <a:sym typeface="Nunito Sans"/>
              </a:endParaRPr>
            </a:p>
          </p:txBody>
        </p:sp>
      </p:gr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7" name="Shape 137"/>
        <p:cNvGrpSpPr/>
        <p:nvPr/>
      </p:nvGrpSpPr>
      <p:grpSpPr>
        <a:xfrm>
          <a:off x="0" y="0"/>
          <a:ext cx="0" cy="0"/>
          <a:chOff x="0" y="0"/>
          <a:chExt cx="0" cy="0"/>
        </a:xfrm>
      </p:grpSpPr>
      <p:graphicFrame>
        <p:nvGraphicFramePr>
          <p:cNvPr id="138" name="Google Shape;138;p21"/>
          <p:cNvGraphicFramePr/>
          <p:nvPr/>
        </p:nvGraphicFramePr>
        <p:xfrm>
          <a:off x="108044" y="862525"/>
          <a:ext cx="3000000" cy="3000000"/>
        </p:xfrm>
        <a:graphic>
          <a:graphicData uri="http://schemas.openxmlformats.org/drawingml/2006/table">
            <a:tbl>
              <a:tblPr bandRow="1" firstRow="1">
                <a:noFill/>
                <a:tableStyleId>{8431FB5C-2FFC-4E8B-9D9D-0D51A38DB3C7}</a:tableStyleId>
              </a:tblPr>
              <a:tblGrid>
                <a:gridCol w="1546950"/>
                <a:gridCol w="1301375"/>
                <a:gridCol w="1615625"/>
                <a:gridCol w="1350275"/>
                <a:gridCol w="3067850"/>
              </a:tblGrid>
              <a:tr h="10047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Evaluate:</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Clr>
                          <a:schemeClr val="dk1"/>
                        </a:buClr>
                        <a:buSzPts val="1100"/>
                        <a:buFont typeface="Arial"/>
                        <a:buNone/>
                      </a:pPr>
                      <a:r>
                        <a:rPr b="0" lang="en-GB" sz="1600">
                          <a:solidFill>
                            <a:schemeClr val="dk1"/>
                          </a:solidFill>
                          <a:latin typeface="Nunito Sans"/>
                          <a:ea typeface="Nunito Sans"/>
                          <a:cs typeface="Nunito Sans"/>
                          <a:sym typeface="Nunito Sans"/>
                        </a:rPr>
                        <a:t>    </a:t>
                      </a:r>
                      <a:r>
                        <a:rPr b="0" baseline="30000" lang="en-GB" sz="1600">
                          <a:solidFill>
                            <a:schemeClr val="dk1"/>
                          </a:solidFill>
                          <a:latin typeface="Nunito Sans"/>
                          <a:ea typeface="Nunito Sans"/>
                          <a:cs typeface="Nunito Sans"/>
                          <a:sym typeface="Nunito Sans"/>
                        </a:rPr>
                        <a:t> </a:t>
                      </a:r>
                      <a:r>
                        <a:rPr b="0" lang="en-GB" sz="1600">
                          <a:solidFill>
                            <a:schemeClr val="dk1"/>
                          </a:solidFill>
                          <a:latin typeface="Nunito Sans"/>
                          <a:ea typeface="Nunito Sans"/>
                          <a:cs typeface="Nunito Sans"/>
                          <a:sym typeface="Nunito Sans"/>
                        </a:rPr>
                        <a:t>⨉     =</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Find the percentage change when 80 is increased to 90.</a:t>
                      </a:r>
                      <a:endParaRPr b="0" sz="1600">
                        <a:solidFill>
                          <a:srgbClr val="000000"/>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rgbClr val="00BC89"/>
                          </a:solidFill>
                          <a:latin typeface="Nunito Sans"/>
                          <a:ea typeface="Nunito Sans"/>
                          <a:cs typeface="Nunito Sans"/>
                          <a:sym typeface="Nunito Sans"/>
                        </a:rPr>
                        <a:t>12.5% (increase)</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Find the highest common factor of 18 and 28.</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BC89"/>
                          </a:solidFill>
                          <a:latin typeface="Nunito Sans"/>
                          <a:ea typeface="Nunito Sans"/>
                          <a:cs typeface="Nunito Sans"/>
                          <a:sym typeface="Nunito Sans"/>
                        </a:rPr>
                        <a:t>2</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9645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Given that the</a:t>
                      </a:r>
                      <a:r>
                        <a:rPr lang="en-GB" sz="1600">
                          <a:latin typeface="Nunito Sans"/>
                          <a:ea typeface="Nunito Sans"/>
                          <a:cs typeface="Nunito Sans"/>
                          <a:sym typeface="Nunito Sans"/>
                        </a:rPr>
                        <a:t> area of the triangular cross-section is 7.2cm</a:t>
                      </a:r>
                      <a:r>
                        <a:rPr baseline="30000" lang="en-GB" sz="1600">
                          <a:latin typeface="Nunito Sans"/>
                          <a:ea typeface="Nunito Sans"/>
                          <a:cs typeface="Nunito Sans"/>
                          <a:sym typeface="Nunito Sans"/>
                        </a:rPr>
                        <a:t>2</a:t>
                      </a:r>
                      <a:r>
                        <a:rPr lang="en-GB" sz="1600">
                          <a:latin typeface="Nunito Sans"/>
                          <a:ea typeface="Nunito Sans"/>
                          <a:cs typeface="Nunito Sans"/>
                          <a:sym typeface="Nunito Sans"/>
                        </a:rPr>
                        <a:t>, what is the length of this prism, which has volume 115.2cm</a:t>
                      </a:r>
                      <a:r>
                        <a:rPr baseline="30000" lang="en-GB" sz="1600">
                          <a:latin typeface="Nunito Sans"/>
                          <a:ea typeface="Nunito Sans"/>
                          <a:cs typeface="Nunito Sans"/>
                          <a:sym typeface="Nunito Sans"/>
                        </a:rPr>
                        <a:t>3</a:t>
                      </a:r>
                      <a:r>
                        <a:rPr lang="en-GB" sz="1600">
                          <a:latin typeface="Nunito Sans"/>
                          <a:ea typeface="Nunito Sans"/>
                          <a:cs typeface="Nunito Sans"/>
                          <a:sym typeface="Nunito Sans"/>
                        </a:rPr>
                        <a:t>.</a:t>
                      </a:r>
                      <a:endParaRPr sz="16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BC89"/>
                          </a:solidFill>
                          <a:latin typeface="Nunito Sans"/>
                          <a:ea typeface="Nunito Sans"/>
                          <a:cs typeface="Nunito Sans"/>
                          <a:sym typeface="Nunito Sans"/>
                        </a:rPr>
                        <a:t>16cm</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Work out the size of angle </a:t>
                      </a:r>
                      <a:r>
                        <a:rPr i="1" lang="en-GB" sz="1600">
                          <a:solidFill>
                            <a:schemeClr val="dk1"/>
                          </a:solidFill>
                          <a:latin typeface="Times New Roman"/>
                          <a:ea typeface="Times New Roman"/>
                          <a:cs typeface="Times New Roman"/>
                          <a:sym typeface="Times New Roman"/>
                        </a:rPr>
                        <a:t>B</a:t>
                      </a:r>
                      <a:r>
                        <a:rPr lang="en-GB" sz="1600">
                          <a:solidFill>
                            <a:schemeClr val="dk1"/>
                          </a:solidFill>
                          <a:latin typeface="Nunito Sans"/>
                          <a:ea typeface="Nunito Sans"/>
                          <a:cs typeface="Nunito Sans"/>
                          <a:sym typeface="Nunito Sans"/>
                        </a:rPr>
                        <a:t>.    </a:t>
                      </a:r>
                      <a:r>
                        <a:rPr lang="en-GB" sz="1600">
                          <a:solidFill>
                            <a:srgbClr val="00BC89"/>
                          </a:solidFill>
                          <a:latin typeface="Nunito Sans"/>
                          <a:ea typeface="Nunito Sans"/>
                          <a:cs typeface="Nunito Sans"/>
                          <a:sym typeface="Nunito Sans"/>
                        </a:rPr>
                        <a:t>71</a:t>
                      </a:r>
                      <a:r>
                        <a:rPr baseline="30000" lang="en-GB" sz="1600">
                          <a:solidFill>
                            <a:srgbClr val="00BC89"/>
                          </a:solidFill>
                          <a:latin typeface="Nunito Sans"/>
                          <a:ea typeface="Nunito Sans"/>
                          <a:cs typeface="Nunito Sans"/>
                          <a:sym typeface="Nunito Sans"/>
                        </a:rPr>
                        <a:t>o</a:t>
                      </a:r>
                      <a:endParaRPr baseline="3000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39" name="Google Shape;139;p21"/>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12: Day</a:t>
            </a:r>
            <a:r>
              <a:rPr b="1" lang="en-GB">
                <a:solidFill>
                  <a:srgbClr val="FFFFFF"/>
                </a:solidFill>
                <a:latin typeface="Nunito Sans"/>
                <a:ea typeface="Nunito Sans"/>
                <a:cs typeface="Nunito Sans"/>
                <a:sym typeface="Nunito Sans"/>
              </a:rPr>
              <a:t> 2</a:t>
            </a:r>
            <a:endParaRPr b="1">
              <a:solidFill>
                <a:srgbClr val="FFFFFF"/>
              </a:solidFill>
              <a:latin typeface="Nunito Sans"/>
              <a:ea typeface="Nunito Sans"/>
              <a:cs typeface="Nunito Sans"/>
              <a:sym typeface="Nunito Sans"/>
            </a:endParaRPr>
          </a:p>
        </p:txBody>
      </p:sp>
      <p:pic>
        <p:nvPicPr>
          <p:cNvPr id="140" name="Google Shape;140;p21"/>
          <p:cNvPicPr preferRelativeResize="0"/>
          <p:nvPr/>
        </p:nvPicPr>
        <p:blipFill>
          <a:blip r:embed="rId3">
            <a:alphaModFix/>
          </a:blip>
          <a:stretch>
            <a:fillRect/>
          </a:stretch>
        </p:blipFill>
        <p:spPr>
          <a:xfrm>
            <a:off x="460138" y="2714800"/>
            <a:ext cx="3248025" cy="1924050"/>
          </a:xfrm>
          <a:prstGeom prst="rect">
            <a:avLst/>
          </a:prstGeom>
          <a:noFill/>
          <a:ln>
            <a:noFill/>
          </a:ln>
        </p:spPr>
      </p:pic>
      <p:pic>
        <p:nvPicPr>
          <p:cNvPr id="141" name="Google Shape;141;p21"/>
          <p:cNvPicPr preferRelativeResize="0"/>
          <p:nvPr/>
        </p:nvPicPr>
        <p:blipFill>
          <a:blip r:embed="rId4">
            <a:alphaModFix/>
          </a:blip>
          <a:stretch>
            <a:fillRect/>
          </a:stretch>
        </p:blipFill>
        <p:spPr>
          <a:xfrm>
            <a:off x="5164525" y="2632363"/>
            <a:ext cx="2876550" cy="1533525"/>
          </a:xfrm>
          <a:prstGeom prst="rect">
            <a:avLst/>
          </a:prstGeom>
          <a:noFill/>
          <a:ln>
            <a:noFill/>
          </a:ln>
        </p:spPr>
      </p:pic>
      <p:grpSp>
        <p:nvGrpSpPr>
          <p:cNvPr id="142" name="Google Shape;142;p21"/>
          <p:cNvGrpSpPr/>
          <p:nvPr/>
        </p:nvGrpSpPr>
        <p:grpSpPr>
          <a:xfrm>
            <a:off x="700839" y="1277350"/>
            <a:ext cx="159954" cy="481300"/>
            <a:chOff x="4963775" y="5368550"/>
            <a:chExt cx="294900" cy="481300"/>
          </a:xfrm>
        </p:grpSpPr>
        <p:cxnSp>
          <p:nvCxnSpPr>
            <p:cNvPr id="143" name="Google Shape;143;p21"/>
            <p:cNvCxnSpPr/>
            <p:nvPr/>
          </p:nvCxnSpPr>
          <p:spPr>
            <a:xfrm>
              <a:off x="4963775" y="5609200"/>
              <a:ext cx="294900" cy="0"/>
            </a:xfrm>
            <a:prstGeom prst="straightConnector1">
              <a:avLst/>
            </a:prstGeom>
            <a:noFill/>
            <a:ln cap="flat" cmpd="sng" w="9525">
              <a:solidFill>
                <a:srgbClr val="000000"/>
              </a:solidFill>
              <a:prstDash val="solid"/>
              <a:round/>
              <a:headEnd len="med" w="med" type="none"/>
              <a:tailEnd len="med" w="med" type="none"/>
            </a:ln>
          </p:spPr>
        </p:cxnSp>
        <p:sp>
          <p:nvSpPr>
            <p:cNvPr id="144" name="Google Shape;144;p21"/>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latin typeface="Nunito Sans"/>
                  <a:ea typeface="Nunito Sans"/>
                  <a:cs typeface="Nunito Sans"/>
                  <a:sym typeface="Nunito Sans"/>
                </a:rPr>
                <a:t>5</a:t>
              </a:r>
              <a:endParaRPr>
                <a:solidFill>
                  <a:srgbClr val="000000"/>
                </a:solidFill>
                <a:latin typeface="Nunito Sans"/>
                <a:ea typeface="Nunito Sans"/>
                <a:cs typeface="Nunito Sans"/>
                <a:sym typeface="Nunito Sans"/>
              </a:endParaRPr>
            </a:p>
          </p:txBody>
        </p:sp>
        <p:sp>
          <p:nvSpPr>
            <p:cNvPr id="145" name="Google Shape;145;p21"/>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latin typeface="Nunito Sans"/>
                  <a:ea typeface="Nunito Sans"/>
                  <a:cs typeface="Nunito Sans"/>
                  <a:sym typeface="Nunito Sans"/>
                </a:rPr>
                <a:t>3</a:t>
              </a:r>
              <a:endParaRPr>
                <a:solidFill>
                  <a:srgbClr val="000000"/>
                </a:solidFill>
                <a:latin typeface="Nunito Sans"/>
                <a:ea typeface="Nunito Sans"/>
                <a:cs typeface="Nunito Sans"/>
                <a:sym typeface="Nunito Sans"/>
              </a:endParaRPr>
            </a:p>
          </p:txBody>
        </p:sp>
      </p:grpSp>
      <p:grpSp>
        <p:nvGrpSpPr>
          <p:cNvPr id="146" name="Google Shape;146;p21"/>
          <p:cNvGrpSpPr/>
          <p:nvPr/>
        </p:nvGrpSpPr>
        <p:grpSpPr>
          <a:xfrm>
            <a:off x="1090439" y="1277350"/>
            <a:ext cx="159954" cy="481300"/>
            <a:chOff x="4963775" y="5368550"/>
            <a:chExt cx="294900" cy="481300"/>
          </a:xfrm>
        </p:grpSpPr>
        <p:cxnSp>
          <p:nvCxnSpPr>
            <p:cNvPr id="147" name="Google Shape;147;p21"/>
            <p:cNvCxnSpPr/>
            <p:nvPr/>
          </p:nvCxnSpPr>
          <p:spPr>
            <a:xfrm>
              <a:off x="4963775" y="5609200"/>
              <a:ext cx="294900" cy="0"/>
            </a:xfrm>
            <a:prstGeom prst="straightConnector1">
              <a:avLst/>
            </a:prstGeom>
            <a:noFill/>
            <a:ln cap="flat" cmpd="sng" w="9525">
              <a:solidFill>
                <a:srgbClr val="000000"/>
              </a:solidFill>
              <a:prstDash val="solid"/>
              <a:round/>
              <a:headEnd len="med" w="med" type="none"/>
              <a:tailEnd len="med" w="med" type="none"/>
            </a:ln>
          </p:spPr>
        </p:cxnSp>
        <p:sp>
          <p:nvSpPr>
            <p:cNvPr id="148" name="Google Shape;148;p21"/>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latin typeface="Nunito Sans"/>
                  <a:ea typeface="Nunito Sans"/>
                  <a:cs typeface="Nunito Sans"/>
                  <a:sym typeface="Nunito Sans"/>
                </a:rPr>
                <a:t>3</a:t>
              </a:r>
              <a:endParaRPr>
                <a:solidFill>
                  <a:srgbClr val="000000"/>
                </a:solidFill>
                <a:latin typeface="Nunito Sans"/>
                <a:ea typeface="Nunito Sans"/>
                <a:cs typeface="Nunito Sans"/>
                <a:sym typeface="Nunito Sans"/>
              </a:endParaRPr>
            </a:p>
          </p:txBody>
        </p:sp>
        <p:sp>
          <p:nvSpPr>
            <p:cNvPr id="149" name="Google Shape;149;p21"/>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latin typeface="Nunito Sans"/>
                  <a:ea typeface="Nunito Sans"/>
                  <a:cs typeface="Nunito Sans"/>
                  <a:sym typeface="Nunito Sans"/>
                </a:rPr>
                <a:t>2</a:t>
              </a:r>
              <a:endParaRPr>
                <a:solidFill>
                  <a:srgbClr val="000000"/>
                </a:solidFill>
                <a:latin typeface="Nunito Sans"/>
                <a:ea typeface="Nunito Sans"/>
                <a:cs typeface="Nunito Sans"/>
                <a:sym typeface="Nunito Sans"/>
              </a:endParaRPr>
            </a:p>
          </p:txBody>
        </p:sp>
      </p:grpSp>
      <p:grpSp>
        <p:nvGrpSpPr>
          <p:cNvPr id="150" name="Google Shape;150;p21"/>
          <p:cNvGrpSpPr/>
          <p:nvPr/>
        </p:nvGrpSpPr>
        <p:grpSpPr>
          <a:xfrm>
            <a:off x="1480056" y="1277350"/>
            <a:ext cx="179181" cy="481300"/>
            <a:chOff x="4963775" y="5368550"/>
            <a:chExt cx="294900" cy="481300"/>
          </a:xfrm>
        </p:grpSpPr>
        <p:cxnSp>
          <p:nvCxnSpPr>
            <p:cNvPr id="151" name="Google Shape;151;p21"/>
            <p:cNvCxnSpPr/>
            <p:nvPr/>
          </p:nvCxnSpPr>
          <p:spPr>
            <a:xfrm>
              <a:off x="4963775" y="5609200"/>
              <a:ext cx="294900" cy="0"/>
            </a:xfrm>
            <a:prstGeom prst="straightConnector1">
              <a:avLst/>
            </a:prstGeom>
            <a:noFill/>
            <a:ln cap="flat" cmpd="sng" w="9525">
              <a:solidFill>
                <a:srgbClr val="00BC89"/>
              </a:solidFill>
              <a:prstDash val="solid"/>
              <a:round/>
              <a:headEnd len="med" w="med" type="none"/>
              <a:tailEnd len="med" w="med" type="none"/>
            </a:ln>
          </p:spPr>
        </p:cxnSp>
        <p:sp>
          <p:nvSpPr>
            <p:cNvPr id="152" name="Google Shape;152;p21"/>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BC89"/>
                  </a:solidFill>
                  <a:latin typeface="Nunito Sans"/>
                  <a:ea typeface="Nunito Sans"/>
                  <a:cs typeface="Nunito Sans"/>
                  <a:sym typeface="Nunito Sans"/>
                </a:rPr>
                <a:t>5</a:t>
              </a:r>
              <a:endParaRPr>
                <a:solidFill>
                  <a:srgbClr val="00BC89"/>
                </a:solidFill>
                <a:latin typeface="Nunito Sans"/>
                <a:ea typeface="Nunito Sans"/>
                <a:cs typeface="Nunito Sans"/>
                <a:sym typeface="Nunito Sans"/>
              </a:endParaRPr>
            </a:p>
          </p:txBody>
        </p:sp>
        <p:sp>
          <p:nvSpPr>
            <p:cNvPr id="153" name="Google Shape;153;p21"/>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BC89"/>
                  </a:solidFill>
                  <a:latin typeface="Nunito Sans"/>
                  <a:ea typeface="Nunito Sans"/>
                  <a:cs typeface="Nunito Sans"/>
                  <a:sym typeface="Nunito Sans"/>
                </a:rPr>
                <a:t>2</a:t>
              </a:r>
              <a:endParaRPr>
                <a:solidFill>
                  <a:srgbClr val="00BC89"/>
                </a:solidFill>
                <a:latin typeface="Nunito Sans"/>
                <a:ea typeface="Nunito Sans"/>
                <a:cs typeface="Nunito Sans"/>
                <a:sym typeface="Nunito Sans"/>
              </a:endParaRPr>
            </a:p>
          </p:txBody>
        </p:sp>
      </p:gr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7" name="Shape 157"/>
        <p:cNvGrpSpPr/>
        <p:nvPr/>
      </p:nvGrpSpPr>
      <p:grpSpPr>
        <a:xfrm>
          <a:off x="0" y="0"/>
          <a:ext cx="0" cy="0"/>
          <a:chOff x="0" y="0"/>
          <a:chExt cx="0" cy="0"/>
        </a:xfrm>
      </p:grpSpPr>
      <p:graphicFrame>
        <p:nvGraphicFramePr>
          <p:cNvPr id="158" name="Google Shape;158;p22"/>
          <p:cNvGraphicFramePr/>
          <p:nvPr/>
        </p:nvGraphicFramePr>
        <p:xfrm>
          <a:off x="108044" y="862525"/>
          <a:ext cx="3000000" cy="3000000"/>
        </p:xfrm>
        <a:graphic>
          <a:graphicData uri="http://schemas.openxmlformats.org/drawingml/2006/table">
            <a:tbl>
              <a:tblPr bandRow="1" firstRow="1">
                <a:noFill/>
                <a:tableStyleId>{8431FB5C-2FFC-4E8B-9D9D-0D51A38DB3C7}</a:tableStyleId>
              </a:tblPr>
              <a:tblGrid>
                <a:gridCol w="1546950"/>
                <a:gridCol w="1301375"/>
                <a:gridCol w="1615625"/>
                <a:gridCol w="1350275"/>
                <a:gridCol w="3067850"/>
              </a:tblGrid>
              <a:tr h="10047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Evaluate:</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chemeClr val="dk1"/>
                          </a:solidFill>
                          <a:latin typeface="Nunito Sans"/>
                          <a:ea typeface="Nunito Sans"/>
                          <a:cs typeface="Nunito Sans"/>
                          <a:sym typeface="Nunito Sans"/>
                        </a:rPr>
                        <a:t>     </a:t>
                      </a:r>
                      <a:r>
                        <a:rPr b="0" baseline="30000" lang="en-GB" sz="1600">
                          <a:solidFill>
                            <a:schemeClr val="dk1"/>
                          </a:solidFill>
                          <a:latin typeface="Nunito Sans"/>
                          <a:ea typeface="Nunito Sans"/>
                          <a:cs typeface="Nunito Sans"/>
                          <a:sym typeface="Nunito Sans"/>
                        </a:rPr>
                        <a:t> </a:t>
                      </a:r>
                      <a:r>
                        <a:rPr b="0" lang="en-GB" sz="1600">
                          <a:solidFill>
                            <a:schemeClr val="dk1"/>
                          </a:solidFill>
                          <a:latin typeface="Nunito Sans"/>
                          <a:ea typeface="Nunito Sans"/>
                          <a:cs typeface="Nunito Sans"/>
                          <a:sym typeface="Nunito Sans"/>
                        </a:rPr>
                        <a:t>-     =</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Find the percentage change when 50 is decreased to 30.</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Find the highest common factor of 34 and 51.</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9645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Calculate the </a:t>
                      </a:r>
                      <a:r>
                        <a:rPr lang="en-GB" sz="1600">
                          <a:latin typeface="Nunito Sans"/>
                          <a:ea typeface="Nunito Sans"/>
                          <a:cs typeface="Nunito Sans"/>
                          <a:sym typeface="Nunito Sans"/>
                        </a:rPr>
                        <a:t>volume of this cylinder, giving your answer to one decimal place.</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The diagram shows a triangle inscribed in a rectangle. </a:t>
                      </a:r>
                      <a:r>
                        <a:rPr lang="en-GB" sz="1600">
                          <a:solidFill>
                            <a:schemeClr val="dk1"/>
                          </a:solidFill>
                          <a:latin typeface="Nunito Sans"/>
                          <a:ea typeface="Nunito Sans"/>
                          <a:cs typeface="Nunito Sans"/>
                          <a:sym typeface="Nunito Sans"/>
                        </a:rPr>
                        <a:t>Work out the size of angle </a:t>
                      </a:r>
                      <a:r>
                        <a:rPr i="1" lang="en-GB" sz="1600">
                          <a:solidFill>
                            <a:schemeClr val="dk1"/>
                          </a:solidFill>
                          <a:latin typeface="Times New Roman"/>
                          <a:ea typeface="Times New Roman"/>
                          <a:cs typeface="Times New Roman"/>
                          <a:sym typeface="Times New Roman"/>
                        </a:rPr>
                        <a:t>C</a:t>
                      </a:r>
                      <a:r>
                        <a:rPr lang="en-GB" sz="1600">
                          <a:solidFill>
                            <a:schemeClr val="dk1"/>
                          </a:solidFill>
                          <a:latin typeface="Nunito Sans"/>
                          <a:ea typeface="Nunito Sans"/>
                          <a:cs typeface="Nunito Sans"/>
                          <a:sym typeface="Nunito Sans"/>
                        </a:rPr>
                        <a:t>.</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59" name="Google Shape;159;p22"/>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12: Day</a:t>
            </a:r>
            <a:r>
              <a:rPr b="1" lang="en-GB">
                <a:solidFill>
                  <a:srgbClr val="FFFFFF"/>
                </a:solidFill>
                <a:latin typeface="Nunito Sans"/>
                <a:ea typeface="Nunito Sans"/>
                <a:cs typeface="Nunito Sans"/>
                <a:sym typeface="Nunito Sans"/>
              </a:rPr>
              <a:t> 3</a:t>
            </a:r>
            <a:endParaRPr b="1">
              <a:solidFill>
                <a:srgbClr val="FFFFFF"/>
              </a:solidFill>
              <a:latin typeface="Nunito Sans"/>
              <a:ea typeface="Nunito Sans"/>
              <a:cs typeface="Nunito Sans"/>
              <a:sym typeface="Nunito Sans"/>
            </a:endParaRPr>
          </a:p>
        </p:txBody>
      </p:sp>
      <p:pic>
        <p:nvPicPr>
          <p:cNvPr id="160" name="Google Shape;160;p22"/>
          <p:cNvPicPr preferRelativeResize="0"/>
          <p:nvPr/>
        </p:nvPicPr>
        <p:blipFill>
          <a:blip r:embed="rId3">
            <a:alphaModFix/>
          </a:blip>
          <a:stretch>
            <a:fillRect/>
          </a:stretch>
        </p:blipFill>
        <p:spPr>
          <a:xfrm>
            <a:off x="977075" y="2660975"/>
            <a:ext cx="3105150" cy="1800225"/>
          </a:xfrm>
          <a:prstGeom prst="rect">
            <a:avLst/>
          </a:prstGeom>
          <a:noFill/>
          <a:ln>
            <a:noFill/>
          </a:ln>
        </p:spPr>
      </p:pic>
      <p:pic>
        <p:nvPicPr>
          <p:cNvPr id="161" name="Google Shape;161;p22"/>
          <p:cNvPicPr preferRelativeResize="0"/>
          <p:nvPr/>
        </p:nvPicPr>
        <p:blipFill>
          <a:blip r:embed="rId4">
            <a:alphaModFix/>
          </a:blip>
          <a:stretch>
            <a:fillRect/>
          </a:stretch>
        </p:blipFill>
        <p:spPr>
          <a:xfrm>
            <a:off x="5441188" y="2761000"/>
            <a:ext cx="2867025" cy="1600200"/>
          </a:xfrm>
          <a:prstGeom prst="rect">
            <a:avLst/>
          </a:prstGeom>
          <a:noFill/>
          <a:ln>
            <a:noFill/>
          </a:ln>
        </p:spPr>
      </p:pic>
      <p:grpSp>
        <p:nvGrpSpPr>
          <p:cNvPr id="162" name="Google Shape;162;p22"/>
          <p:cNvGrpSpPr/>
          <p:nvPr/>
        </p:nvGrpSpPr>
        <p:grpSpPr>
          <a:xfrm>
            <a:off x="700839" y="1277350"/>
            <a:ext cx="159954" cy="481300"/>
            <a:chOff x="4963775" y="5368550"/>
            <a:chExt cx="294900" cy="481300"/>
          </a:xfrm>
        </p:grpSpPr>
        <p:cxnSp>
          <p:nvCxnSpPr>
            <p:cNvPr id="163" name="Google Shape;163;p22"/>
            <p:cNvCxnSpPr/>
            <p:nvPr/>
          </p:nvCxnSpPr>
          <p:spPr>
            <a:xfrm>
              <a:off x="4963775" y="5609200"/>
              <a:ext cx="294900" cy="0"/>
            </a:xfrm>
            <a:prstGeom prst="straightConnector1">
              <a:avLst/>
            </a:prstGeom>
            <a:noFill/>
            <a:ln cap="flat" cmpd="sng" w="9525">
              <a:solidFill>
                <a:srgbClr val="000000"/>
              </a:solidFill>
              <a:prstDash val="solid"/>
              <a:round/>
              <a:headEnd len="med" w="med" type="none"/>
              <a:tailEnd len="med" w="med" type="none"/>
            </a:ln>
          </p:spPr>
        </p:cxnSp>
        <p:sp>
          <p:nvSpPr>
            <p:cNvPr id="164" name="Google Shape;164;p22"/>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latin typeface="Nunito Sans"/>
                  <a:ea typeface="Nunito Sans"/>
                  <a:cs typeface="Nunito Sans"/>
                  <a:sym typeface="Nunito Sans"/>
                </a:rPr>
                <a:t>8</a:t>
              </a:r>
              <a:endParaRPr>
                <a:solidFill>
                  <a:srgbClr val="000000"/>
                </a:solidFill>
                <a:latin typeface="Nunito Sans"/>
                <a:ea typeface="Nunito Sans"/>
                <a:cs typeface="Nunito Sans"/>
                <a:sym typeface="Nunito Sans"/>
              </a:endParaRPr>
            </a:p>
          </p:txBody>
        </p:sp>
        <p:sp>
          <p:nvSpPr>
            <p:cNvPr id="165" name="Google Shape;165;p22"/>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latin typeface="Nunito Sans"/>
                  <a:ea typeface="Nunito Sans"/>
                  <a:cs typeface="Nunito Sans"/>
                  <a:sym typeface="Nunito Sans"/>
                </a:rPr>
                <a:t>7</a:t>
              </a:r>
              <a:endParaRPr>
                <a:solidFill>
                  <a:srgbClr val="000000"/>
                </a:solidFill>
                <a:latin typeface="Nunito Sans"/>
                <a:ea typeface="Nunito Sans"/>
                <a:cs typeface="Nunito Sans"/>
                <a:sym typeface="Nunito Sans"/>
              </a:endParaRPr>
            </a:p>
          </p:txBody>
        </p:sp>
      </p:grpSp>
      <p:grpSp>
        <p:nvGrpSpPr>
          <p:cNvPr id="166" name="Google Shape;166;p22"/>
          <p:cNvGrpSpPr/>
          <p:nvPr/>
        </p:nvGrpSpPr>
        <p:grpSpPr>
          <a:xfrm>
            <a:off x="1090439" y="1277350"/>
            <a:ext cx="159954" cy="481300"/>
            <a:chOff x="4963775" y="5368550"/>
            <a:chExt cx="294900" cy="481300"/>
          </a:xfrm>
        </p:grpSpPr>
        <p:cxnSp>
          <p:nvCxnSpPr>
            <p:cNvPr id="167" name="Google Shape;167;p22"/>
            <p:cNvCxnSpPr/>
            <p:nvPr/>
          </p:nvCxnSpPr>
          <p:spPr>
            <a:xfrm>
              <a:off x="4963775" y="5609200"/>
              <a:ext cx="294900" cy="0"/>
            </a:xfrm>
            <a:prstGeom prst="straightConnector1">
              <a:avLst/>
            </a:prstGeom>
            <a:noFill/>
            <a:ln cap="flat" cmpd="sng" w="9525">
              <a:solidFill>
                <a:srgbClr val="000000"/>
              </a:solidFill>
              <a:prstDash val="solid"/>
              <a:round/>
              <a:headEnd len="med" w="med" type="none"/>
              <a:tailEnd len="med" w="med" type="none"/>
            </a:ln>
          </p:spPr>
        </p:cxnSp>
        <p:sp>
          <p:nvSpPr>
            <p:cNvPr id="168" name="Google Shape;168;p22"/>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latin typeface="Nunito Sans"/>
                  <a:ea typeface="Nunito Sans"/>
                  <a:cs typeface="Nunito Sans"/>
                  <a:sym typeface="Nunito Sans"/>
                </a:rPr>
                <a:t>4</a:t>
              </a:r>
              <a:endParaRPr>
                <a:solidFill>
                  <a:srgbClr val="000000"/>
                </a:solidFill>
                <a:latin typeface="Nunito Sans"/>
                <a:ea typeface="Nunito Sans"/>
                <a:cs typeface="Nunito Sans"/>
                <a:sym typeface="Nunito Sans"/>
              </a:endParaRPr>
            </a:p>
          </p:txBody>
        </p:sp>
        <p:sp>
          <p:nvSpPr>
            <p:cNvPr id="169" name="Google Shape;169;p22"/>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latin typeface="Nunito Sans"/>
                  <a:ea typeface="Nunito Sans"/>
                  <a:cs typeface="Nunito Sans"/>
                  <a:sym typeface="Nunito Sans"/>
                </a:rPr>
                <a:t>3</a:t>
              </a:r>
              <a:endParaRPr>
                <a:solidFill>
                  <a:srgbClr val="000000"/>
                </a:solidFill>
                <a:latin typeface="Nunito Sans"/>
                <a:ea typeface="Nunito Sans"/>
                <a:cs typeface="Nunito Sans"/>
                <a:sym typeface="Nunito Sans"/>
              </a:endParaRPr>
            </a:p>
          </p:txBody>
        </p:sp>
      </p:gr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3" name="Shape 173"/>
        <p:cNvGrpSpPr/>
        <p:nvPr/>
      </p:nvGrpSpPr>
      <p:grpSpPr>
        <a:xfrm>
          <a:off x="0" y="0"/>
          <a:ext cx="0" cy="0"/>
          <a:chOff x="0" y="0"/>
          <a:chExt cx="0" cy="0"/>
        </a:xfrm>
      </p:grpSpPr>
      <p:graphicFrame>
        <p:nvGraphicFramePr>
          <p:cNvPr id="174" name="Google Shape;174;p23"/>
          <p:cNvGraphicFramePr/>
          <p:nvPr/>
        </p:nvGraphicFramePr>
        <p:xfrm>
          <a:off x="108044" y="862525"/>
          <a:ext cx="3000000" cy="3000000"/>
        </p:xfrm>
        <a:graphic>
          <a:graphicData uri="http://schemas.openxmlformats.org/drawingml/2006/table">
            <a:tbl>
              <a:tblPr bandRow="1" firstRow="1">
                <a:noFill/>
                <a:tableStyleId>{8431FB5C-2FFC-4E8B-9D9D-0D51A38DB3C7}</a:tableStyleId>
              </a:tblPr>
              <a:tblGrid>
                <a:gridCol w="1546950"/>
                <a:gridCol w="1301375"/>
                <a:gridCol w="1615625"/>
                <a:gridCol w="1350275"/>
                <a:gridCol w="3067850"/>
              </a:tblGrid>
              <a:tr h="10047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Evaluate:</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Clr>
                          <a:schemeClr val="dk1"/>
                        </a:buClr>
                        <a:buSzPts val="1100"/>
                        <a:buFont typeface="Arial"/>
                        <a:buNone/>
                      </a:pPr>
                      <a:r>
                        <a:rPr b="0" lang="en-GB" sz="1600">
                          <a:solidFill>
                            <a:schemeClr val="dk1"/>
                          </a:solidFill>
                          <a:latin typeface="Nunito Sans"/>
                          <a:ea typeface="Nunito Sans"/>
                          <a:cs typeface="Nunito Sans"/>
                          <a:sym typeface="Nunito Sans"/>
                        </a:rPr>
                        <a:t>     </a:t>
                      </a:r>
                      <a:r>
                        <a:rPr b="0" baseline="30000" lang="en-GB" sz="1600">
                          <a:solidFill>
                            <a:schemeClr val="dk1"/>
                          </a:solidFill>
                          <a:latin typeface="Nunito Sans"/>
                          <a:ea typeface="Nunito Sans"/>
                          <a:cs typeface="Nunito Sans"/>
                          <a:sym typeface="Nunito Sans"/>
                        </a:rPr>
                        <a:t> </a:t>
                      </a:r>
                      <a:r>
                        <a:rPr b="0" lang="en-GB" sz="1600">
                          <a:solidFill>
                            <a:schemeClr val="dk1"/>
                          </a:solidFill>
                          <a:latin typeface="Nunito Sans"/>
                          <a:ea typeface="Nunito Sans"/>
                          <a:cs typeface="Nunito Sans"/>
                          <a:sym typeface="Nunito Sans"/>
                        </a:rPr>
                        <a:t>-     =</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Find the percentage change when 50 is decreased to 30.</a:t>
                      </a:r>
                      <a:endParaRPr b="0" sz="1600">
                        <a:solidFill>
                          <a:srgbClr val="000000"/>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rgbClr val="00BC89"/>
                          </a:solidFill>
                          <a:latin typeface="Nunito Sans"/>
                          <a:ea typeface="Nunito Sans"/>
                          <a:cs typeface="Nunito Sans"/>
                          <a:sym typeface="Nunito Sans"/>
                        </a:rPr>
                        <a:t>40% (decrease)</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Find the highest common factor of 34 and 51.</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BC89"/>
                          </a:solidFill>
                          <a:latin typeface="Nunito Sans"/>
                          <a:ea typeface="Nunito Sans"/>
                          <a:cs typeface="Nunito Sans"/>
                          <a:sym typeface="Nunito Sans"/>
                        </a:rPr>
                        <a:t>17</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9645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Calculate the </a:t>
                      </a:r>
                      <a:r>
                        <a:rPr lang="en-GB" sz="1600">
                          <a:latin typeface="Nunito Sans"/>
                          <a:ea typeface="Nunito Sans"/>
                          <a:cs typeface="Nunito Sans"/>
                          <a:sym typeface="Nunito Sans"/>
                        </a:rPr>
                        <a:t>volume of this cylinder, giving your answer to one decimal place.  </a:t>
                      </a:r>
                      <a:r>
                        <a:rPr lang="en-GB" sz="1600">
                          <a:solidFill>
                            <a:srgbClr val="00BC89"/>
                          </a:solidFill>
                          <a:latin typeface="Nunito Sans"/>
                          <a:ea typeface="Nunito Sans"/>
                          <a:cs typeface="Nunito Sans"/>
                          <a:sym typeface="Nunito Sans"/>
                        </a:rPr>
                        <a:t>791.7cm</a:t>
                      </a:r>
                      <a:r>
                        <a:rPr baseline="30000" lang="en-GB" sz="1600">
                          <a:solidFill>
                            <a:srgbClr val="00BC89"/>
                          </a:solidFill>
                          <a:latin typeface="Nunito Sans"/>
                          <a:ea typeface="Nunito Sans"/>
                          <a:cs typeface="Nunito Sans"/>
                          <a:sym typeface="Nunito Sans"/>
                        </a:rPr>
                        <a:t>3</a:t>
                      </a:r>
                      <a:endParaRPr baseline="3000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The diagram shows a triangle inscribed in a rectangle. </a:t>
                      </a:r>
                      <a:r>
                        <a:rPr lang="en-GB" sz="1600">
                          <a:solidFill>
                            <a:schemeClr val="dk1"/>
                          </a:solidFill>
                          <a:latin typeface="Nunito Sans"/>
                          <a:ea typeface="Nunito Sans"/>
                          <a:cs typeface="Nunito Sans"/>
                          <a:sym typeface="Nunito Sans"/>
                        </a:rPr>
                        <a:t>Work out the size of angle </a:t>
                      </a:r>
                      <a:r>
                        <a:rPr i="1" lang="en-GB" sz="1600">
                          <a:solidFill>
                            <a:schemeClr val="dk1"/>
                          </a:solidFill>
                          <a:latin typeface="Times New Roman"/>
                          <a:ea typeface="Times New Roman"/>
                          <a:cs typeface="Times New Roman"/>
                          <a:sym typeface="Times New Roman"/>
                        </a:rPr>
                        <a:t>C</a:t>
                      </a:r>
                      <a:r>
                        <a:rPr lang="en-GB" sz="1600">
                          <a:solidFill>
                            <a:schemeClr val="dk1"/>
                          </a:solidFill>
                          <a:latin typeface="Nunito Sans"/>
                          <a:ea typeface="Nunito Sans"/>
                          <a:cs typeface="Nunito Sans"/>
                          <a:sym typeface="Nunito Sans"/>
                        </a:rPr>
                        <a:t>.  </a:t>
                      </a:r>
                      <a:r>
                        <a:rPr lang="en-GB" sz="1600">
                          <a:solidFill>
                            <a:srgbClr val="00BC89"/>
                          </a:solidFill>
                          <a:latin typeface="Nunito Sans"/>
                          <a:ea typeface="Nunito Sans"/>
                          <a:cs typeface="Nunito Sans"/>
                          <a:sym typeface="Nunito Sans"/>
                        </a:rPr>
                        <a:t>86</a:t>
                      </a:r>
                      <a:r>
                        <a:rPr baseline="30000" lang="en-GB" sz="1600">
                          <a:solidFill>
                            <a:srgbClr val="00BC89"/>
                          </a:solidFill>
                          <a:latin typeface="Nunito Sans"/>
                          <a:ea typeface="Nunito Sans"/>
                          <a:cs typeface="Nunito Sans"/>
                          <a:sym typeface="Nunito Sans"/>
                        </a:rPr>
                        <a:t>o</a:t>
                      </a:r>
                      <a:endParaRPr baseline="3000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75" name="Google Shape;175;p23"/>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12: Day</a:t>
            </a:r>
            <a:r>
              <a:rPr b="1" lang="en-GB">
                <a:solidFill>
                  <a:srgbClr val="FFFFFF"/>
                </a:solidFill>
                <a:latin typeface="Nunito Sans"/>
                <a:ea typeface="Nunito Sans"/>
                <a:cs typeface="Nunito Sans"/>
                <a:sym typeface="Nunito Sans"/>
              </a:rPr>
              <a:t> 3</a:t>
            </a:r>
            <a:endParaRPr b="1">
              <a:solidFill>
                <a:srgbClr val="FFFFFF"/>
              </a:solidFill>
              <a:latin typeface="Nunito Sans"/>
              <a:ea typeface="Nunito Sans"/>
              <a:cs typeface="Nunito Sans"/>
              <a:sym typeface="Nunito Sans"/>
            </a:endParaRPr>
          </a:p>
        </p:txBody>
      </p:sp>
      <p:pic>
        <p:nvPicPr>
          <p:cNvPr id="176" name="Google Shape;176;p23"/>
          <p:cNvPicPr preferRelativeResize="0"/>
          <p:nvPr/>
        </p:nvPicPr>
        <p:blipFill>
          <a:blip r:embed="rId3">
            <a:alphaModFix/>
          </a:blip>
          <a:stretch>
            <a:fillRect/>
          </a:stretch>
        </p:blipFill>
        <p:spPr>
          <a:xfrm>
            <a:off x="977075" y="2660975"/>
            <a:ext cx="3105150" cy="1800225"/>
          </a:xfrm>
          <a:prstGeom prst="rect">
            <a:avLst/>
          </a:prstGeom>
          <a:noFill/>
          <a:ln>
            <a:noFill/>
          </a:ln>
        </p:spPr>
      </p:pic>
      <p:pic>
        <p:nvPicPr>
          <p:cNvPr id="177" name="Google Shape;177;p23"/>
          <p:cNvPicPr preferRelativeResize="0"/>
          <p:nvPr/>
        </p:nvPicPr>
        <p:blipFill>
          <a:blip r:embed="rId4">
            <a:alphaModFix/>
          </a:blip>
          <a:stretch>
            <a:fillRect/>
          </a:stretch>
        </p:blipFill>
        <p:spPr>
          <a:xfrm>
            <a:off x="5441188" y="2761000"/>
            <a:ext cx="2867025" cy="1600200"/>
          </a:xfrm>
          <a:prstGeom prst="rect">
            <a:avLst/>
          </a:prstGeom>
          <a:noFill/>
          <a:ln>
            <a:noFill/>
          </a:ln>
        </p:spPr>
      </p:pic>
      <p:grpSp>
        <p:nvGrpSpPr>
          <p:cNvPr id="178" name="Google Shape;178;p23"/>
          <p:cNvGrpSpPr/>
          <p:nvPr/>
        </p:nvGrpSpPr>
        <p:grpSpPr>
          <a:xfrm>
            <a:off x="700839" y="1277350"/>
            <a:ext cx="159954" cy="481300"/>
            <a:chOff x="4963775" y="5368550"/>
            <a:chExt cx="294900" cy="481300"/>
          </a:xfrm>
        </p:grpSpPr>
        <p:cxnSp>
          <p:nvCxnSpPr>
            <p:cNvPr id="179" name="Google Shape;179;p23"/>
            <p:cNvCxnSpPr/>
            <p:nvPr/>
          </p:nvCxnSpPr>
          <p:spPr>
            <a:xfrm>
              <a:off x="4963775" y="5609200"/>
              <a:ext cx="294900" cy="0"/>
            </a:xfrm>
            <a:prstGeom prst="straightConnector1">
              <a:avLst/>
            </a:prstGeom>
            <a:noFill/>
            <a:ln cap="flat" cmpd="sng" w="9525">
              <a:solidFill>
                <a:srgbClr val="000000"/>
              </a:solidFill>
              <a:prstDash val="solid"/>
              <a:round/>
              <a:headEnd len="med" w="med" type="none"/>
              <a:tailEnd len="med" w="med" type="none"/>
            </a:ln>
          </p:spPr>
        </p:cxnSp>
        <p:sp>
          <p:nvSpPr>
            <p:cNvPr id="180" name="Google Shape;180;p23"/>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latin typeface="Nunito Sans"/>
                  <a:ea typeface="Nunito Sans"/>
                  <a:cs typeface="Nunito Sans"/>
                  <a:sym typeface="Nunito Sans"/>
                </a:rPr>
                <a:t>8</a:t>
              </a:r>
              <a:endParaRPr>
                <a:solidFill>
                  <a:srgbClr val="000000"/>
                </a:solidFill>
                <a:latin typeface="Nunito Sans"/>
                <a:ea typeface="Nunito Sans"/>
                <a:cs typeface="Nunito Sans"/>
                <a:sym typeface="Nunito Sans"/>
              </a:endParaRPr>
            </a:p>
          </p:txBody>
        </p:sp>
        <p:sp>
          <p:nvSpPr>
            <p:cNvPr id="181" name="Google Shape;181;p23"/>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latin typeface="Nunito Sans"/>
                  <a:ea typeface="Nunito Sans"/>
                  <a:cs typeface="Nunito Sans"/>
                  <a:sym typeface="Nunito Sans"/>
                </a:rPr>
                <a:t>7</a:t>
              </a:r>
              <a:endParaRPr>
                <a:solidFill>
                  <a:srgbClr val="000000"/>
                </a:solidFill>
                <a:latin typeface="Nunito Sans"/>
                <a:ea typeface="Nunito Sans"/>
                <a:cs typeface="Nunito Sans"/>
                <a:sym typeface="Nunito Sans"/>
              </a:endParaRPr>
            </a:p>
          </p:txBody>
        </p:sp>
      </p:grpSp>
      <p:grpSp>
        <p:nvGrpSpPr>
          <p:cNvPr id="182" name="Google Shape;182;p23"/>
          <p:cNvGrpSpPr/>
          <p:nvPr/>
        </p:nvGrpSpPr>
        <p:grpSpPr>
          <a:xfrm>
            <a:off x="1090439" y="1277350"/>
            <a:ext cx="159954" cy="481300"/>
            <a:chOff x="4963775" y="5368550"/>
            <a:chExt cx="294900" cy="481300"/>
          </a:xfrm>
        </p:grpSpPr>
        <p:cxnSp>
          <p:nvCxnSpPr>
            <p:cNvPr id="183" name="Google Shape;183;p23"/>
            <p:cNvCxnSpPr/>
            <p:nvPr/>
          </p:nvCxnSpPr>
          <p:spPr>
            <a:xfrm>
              <a:off x="4963775" y="5609200"/>
              <a:ext cx="294900" cy="0"/>
            </a:xfrm>
            <a:prstGeom prst="straightConnector1">
              <a:avLst/>
            </a:prstGeom>
            <a:noFill/>
            <a:ln cap="flat" cmpd="sng" w="9525">
              <a:solidFill>
                <a:srgbClr val="000000"/>
              </a:solidFill>
              <a:prstDash val="solid"/>
              <a:round/>
              <a:headEnd len="med" w="med" type="none"/>
              <a:tailEnd len="med" w="med" type="none"/>
            </a:ln>
          </p:spPr>
        </p:cxnSp>
        <p:sp>
          <p:nvSpPr>
            <p:cNvPr id="184" name="Google Shape;184;p23"/>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latin typeface="Nunito Sans"/>
                  <a:ea typeface="Nunito Sans"/>
                  <a:cs typeface="Nunito Sans"/>
                  <a:sym typeface="Nunito Sans"/>
                </a:rPr>
                <a:t>4</a:t>
              </a:r>
              <a:endParaRPr>
                <a:solidFill>
                  <a:srgbClr val="000000"/>
                </a:solidFill>
                <a:latin typeface="Nunito Sans"/>
                <a:ea typeface="Nunito Sans"/>
                <a:cs typeface="Nunito Sans"/>
                <a:sym typeface="Nunito Sans"/>
              </a:endParaRPr>
            </a:p>
          </p:txBody>
        </p:sp>
        <p:sp>
          <p:nvSpPr>
            <p:cNvPr id="185" name="Google Shape;185;p23"/>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latin typeface="Nunito Sans"/>
                  <a:ea typeface="Nunito Sans"/>
                  <a:cs typeface="Nunito Sans"/>
                  <a:sym typeface="Nunito Sans"/>
                </a:rPr>
                <a:t>3</a:t>
              </a:r>
              <a:endParaRPr>
                <a:solidFill>
                  <a:srgbClr val="000000"/>
                </a:solidFill>
                <a:latin typeface="Nunito Sans"/>
                <a:ea typeface="Nunito Sans"/>
                <a:cs typeface="Nunito Sans"/>
                <a:sym typeface="Nunito Sans"/>
              </a:endParaRPr>
            </a:p>
          </p:txBody>
        </p:sp>
      </p:grpSp>
      <p:grpSp>
        <p:nvGrpSpPr>
          <p:cNvPr id="186" name="Google Shape;186;p23"/>
          <p:cNvGrpSpPr/>
          <p:nvPr/>
        </p:nvGrpSpPr>
        <p:grpSpPr>
          <a:xfrm>
            <a:off x="1480053" y="1277350"/>
            <a:ext cx="235655" cy="481300"/>
            <a:chOff x="4963775" y="5368550"/>
            <a:chExt cx="294900" cy="481300"/>
          </a:xfrm>
        </p:grpSpPr>
        <p:cxnSp>
          <p:nvCxnSpPr>
            <p:cNvPr id="187" name="Google Shape;187;p23"/>
            <p:cNvCxnSpPr/>
            <p:nvPr/>
          </p:nvCxnSpPr>
          <p:spPr>
            <a:xfrm>
              <a:off x="4963775" y="5609200"/>
              <a:ext cx="294900" cy="0"/>
            </a:xfrm>
            <a:prstGeom prst="straightConnector1">
              <a:avLst/>
            </a:prstGeom>
            <a:noFill/>
            <a:ln cap="flat" cmpd="sng" w="9525">
              <a:solidFill>
                <a:srgbClr val="00BC89"/>
              </a:solidFill>
              <a:prstDash val="solid"/>
              <a:round/>
              <a:headEnd len="med" w="med" type="none"/>
              <a:tailEnd len="med" w="med" type="none"/>
            </a:ln>
          </p:spPr>
        </p:cxnSp>
        <p:sp>
          <p:nvSpPr>
            <p:cNvPr id="188" name="Google Shape;188;p23"/>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BC89"/>
                  </a:solidFill>
                  <a:latin typeface="Nunito Sans"/>
                  <a:ea typeface="Nunito Sans"/>
                  <a:cs typeface="Nunito Sans"/>
                  <a:sym typeface="Nunito Sans"/>
                </a:rPr>
                <a:t>8</a:t>
              </a:r>
              <a:endParaRPr>
                <a:solidFill>
                  <a:srgbClr val="00BC89"/>
                </a:solidFill>
                <a:latin typeface="Nunito Sans"/>
                <a:ea typeface="Nunito Sans"/>
                <a:cs typeface="Nunito Sans"/>
                <a:sym typeface="Nunito Sans"/>
              </a:endParaRPr>
            </a:p>
          </p:txBody>
        </p:sp>
        <p:sp>
          <p:nvSpPr>
            <p:cNvPr id="189" name="Google Shape;189;p23"/>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BC89"/>
                  </a:solidFill>
                  <a:latin typeface="Nunito Sans"/>
                  <a:ea typeface="Nunito Sans"/>
                  <a:cs typeface="Nunito Sans"/>
                  <a:sym typeface="Nunito Sans"/>
                </a:rPr>
                <a:t>1</a:t>
              </a:r>
              <a:endParaRPr>
                <a:solidFill>
                  <a:srgbClr val="00BC89"/>
                </a:solidFill>
                <a:latin typeface="Nunito Sans"/>
                <a:ea typeface="Nunito Sans"/>
                <a:cs typeface="Nunito Sans"/>
                <a:sym typeface="Nunito Sans"/>
              </a:endParaRPr>
            </a:p>
          </p:txBody>
        </p:sp>
      </p:gr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